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31" r:id="rId17"/>
    <p:sldId id="271" r:id="rId18"/>
    <p:sldId id="272" r:id="rId19"/>
    <p:sldId id="273" r:id="rId20"/>
    <p:sldId id="274" r:id="rId21"/>
    <p:sldId id="275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323" r:id="rId32"/>
    <p:sldId id="297" r:id="rId33"/>
    <p:sldId id="298" r:id="rId34"/>
    <p:sldId id="299" r:id="rId35"/>
    <p:sldId id="300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287" r:id="rId56"/>
    <p:sldId id="309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11" r:id="rId69"/>
    <p:sldId id="325" r:id="rId70"/>
    <p:sldId id="326" r:id="rId71"/>
    <p:sldId id="327" r:id="rId72"/>
    <p:sldId id="328" r:id="rId73"/>
    <p:sldId id="329" r:id="rId74"/>
    <p:sldId id="33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4" autoAdjust="0"/>
    <p:restoredTop sz="95777" autoAdjust="0"/>
  </p:normalViewPr>
  <p:slideViewPr>
    <p:cSldViewPr snapToGrid="0">
      <p:cViewPr varScale="1">
        <p:scale>
          <a:sx n="122" d="100"/>
          <a:sy n="122" d="100"/>
        </p:scale>
        <p:origin x="96" y="156"/>
      </p:cViewPr>
      <p:guideLst/>
    </p:cSldViewPr>
  </p:slideViewPr>
  <p:outlineViewPr>
    <p:cViewPr>
      <p:scale>
        <a:sx n="33" d="100"/>
        <a:sy n="33" d="100"/>
      </p:scale>
      <p:origin x="0" y="-174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B1F71-7A1D-419C-8912-C7193B1B0F72}" type="datetimeFigureOut">
              <a:rPr lang="en-US" smtClean="0"/>
              <a:t>2022-04-20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8B621-AB67-4CD1-847A-EC5E22158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8B621-AB67-4CD1-847A-EC5E221585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7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Bonus: https://nodered.horten.kommune.no/badevannstemp_last.geojson</a:t>
            </a:r>
          </a:p>
          <a:p>
            <a:r>
              <a:rPr lang="en-US" dirty="0"/>
              <a:t>Fra https://data.norge.no/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8B621-AB67-4CD1-847A-EC5E221585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08A7-D1DE-4B7E-8739-F25451E68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649FC-E8F5-4941-919F-F866C13EB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0793A-F2D6-4CA0-A61D-1D2C1D7D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EF4B0-0B7E-45D6-8608-4E008714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BBE6-96A2-41B1-89EE-3985783B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0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7C3F-F3D1-42A5-8E27-DEF2FF9E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66770-8EE4-4173-8D11-70B43A6AD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0A02-4F8F-4C5B-8E97-536001C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FD77-1D37-4E54-95F4-759148A0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4C74E-FEA0-4A8E-A9E5-AD807B48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8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82E39-7F77-4B35-8E4B-D3998D92B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D21EE-79FE-4D7F-B91E-8E2D4313E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8EA3B-CBFE-48B0-81A8-5FAB67F0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9C538-FE29-4173-A19C-756B1B68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C63F4-D92C-4C42-BD66-886C3412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6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9A06-38CC-4BA4-B306-10F80541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DF60B-8A9C-4578-AA7E-554DF7730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2A6BC-4306-4C5B-9D82-5E58B4C6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DA524-D1F5-44DF-8081-535625AD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143F0-FD68-4AB6-B669-EBDBF3DD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1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EA28-170B-4A4C-950A-53524E7E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33B24-06BF-4E7B-89DE-474B33EF2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3D9CF-D3CE-43EE-9DFF-41A79E6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2296F-9574-4CDB-8A82-BCBDDA12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1763D-7989-47A6-8CA6-5FB6E57E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2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0895-1DA3-4E93-A964-0AECBF4A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3510-7B16-4B55-B0D4-68BA15C30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09600-B8C0-4F82-B61A-73AF38B51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AE43C-04B7-4755-953A-689CFE066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9E92D-4DF9-4317-9C7D-F8EDD77B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D9E8D-6BFB-4C32-ABAA-CC2E2EBF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5C3E-FFFE-4478-8701-824914FB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9C694-F008-4491-954C-4C08013C7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EFAD6-2296-4FFB-8D44-0C3BFA6F0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7869E-F193-4E99-BEE2-E133B922E5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74700-79C3-495E-AEDF-FE3295506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0A736-33A6-4427-A768-DE326B8F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C64BF-9118-4A3C-A31D-861E1818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48343-927E-4258-B84D-CCD0EF15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90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3C31-C651-4DB5-A207-CB0202C8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E4E95-E8D3-406C-B374-EDE9CEB8E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AE266-DE4D-468F-B7EF-6CFB628E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99579-21E4-45A6-9CC3-251D088C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1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67C32-144D-4DEA-BF94-848B5DF7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9561F-5713-4D7A-8009-969E65BBB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78591-2D82-4B0E-A184-7FCC3DB2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9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9B40-0E86-4A06-BB94-ECC09263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9D6AD-D7F3-4C7D-AFE7-7DDAC3081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0A4C1-E561-4074-A436-84FD33499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3BD33-4CFB-4E3F-B003-7F21D9930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14615-028E-4C6A-A83B-03A9C7C1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4FEB1-5077-4F38-AA70-B5446BC1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5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EC18-BC4E-4E45-BA3D-7669980A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6FDAD-B1A2-45AD-A340-06D9EE8CC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327B6-B4B4-46B9-A40C-306BFF6C8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0DA8F-D473-40FC-A923-48F287FF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359C9-9FCD-4421-9F03-047AB642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1052C-BC31-4326-BF53-CEA2B055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9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A8822-E1FC-46AC-923E-348C541A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9D2F2-553D-49ED-A5A1-9FDA527C9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FDD73-BC03-4F0C-8786-D4AD95C011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7B72A-480B-4A07-AD73-3851947BE6D8}" type="datetimeFigureOut">
              <a:rPr lang="en-US" smtClean="0"/>
              <a:t>2022-04-20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A7E-A5F5-488C-ADBF-7748FF9E2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FCE74-FEF9-4CF2-8807-01757654C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0FC45-5D7E-49EF-8BF4-7B3934B88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1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uidgenerator.net/" TargetMode="External"/><Relationship Id="rId2" Type="http://schemas.openxmlformats.org/officeDocument/2006/relationships/hyperlink" Target="https://bit.ly/hassos-wif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aveibeenpwned.com/Password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folio.no/" TargetMode="External"/><Relationship Id="rId2" Type="http://schemas.openxmlformats.org/officeDocument/2006/relationships/hyperlink" Target="https://fagbokforlaget.n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robinsmidsro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192.168.33.1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192.168.33.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howj/hass-node-re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chowj/hass-node-red/archive/refs/tags/v1.0.6.tar.gz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badetassen.no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red.org/" TargetMode="External"/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home.io/" TargetMode="External"/><Relationship Id="rId2" Type="http://schemas.openxmlformats.org/officeDocument/2006/relationships/hyperlink" Target="https://tasmota.github.io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sphome.io/components/sensor/index.html#config-sensor" TargetMode="External"/><Relationship Id="rId2" Type="http://schemas.openxmlformats.org/officeDocument/2006/relationships/hyperlink" Target="https://esphome.io/components/sensor/ultrasonic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ircoookie/WLED/wiki/Compatible-hardware#levelshifter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ena.io/etcher" TargetMode="External"/><Relationship Id="rId2" Type="http://schemas.openxmlformats.org/officeDocument/2006/relationships/hyperlink" Target="https://www.home-assistant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ome-assistant/operating-system/releases/download/7.5/haos_rpi4-64-7.5.img.xz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shop.shelly.cloud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led.me/" TargetMode="External"/><Relationship Id="rId2" Type="http://schemas.openxmlformats.org/officeDocument/2006/relationships/hyperlink" Target="https://habackup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s.xyz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7986-5D9F-4525-A994-06FD7BE53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noProof="0" dirty="0"/>
              <a:t>Smarthus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F12D7-8872-45DA-BECD-A6A0BF5D0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noProof="0" dirty="0"/>
              <a:t>Komme i gang med Home Assistant, Node-RED og ESPHome</a:t>
            </a:r>
          </a:p>
        </p:txBody>
      </p:sp>
    </p:spTree>
    <p:extLst>
      <p:ext uri="{BB962C8B-B14F-4D97-AF65-F5344CB8AC3E}">
        <p14:creationId xmlns:p14="http://schemas.microsoft.com/office/powerpoint/2010/main" val="2538883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Konfigurasjon av tekstfilen </a:t>
            </a:r>
            <a:r>
              <a:rPr lang="en-US" b="1" dirty="0"/>
              <a:t>/config/network/my-network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Gå til </a:t>
            </a:r>
            <a:r>
              <a:rPr lang="nb-NO" dirty="0">
                <a:hlinkClick r:id="rId2"/>
              </a:rPr>
              <a:t>https://bit.ly/hassos-wifi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Klikk på knappen </a:t>
            </a:r>
            <a:r>
              <a:rPr lang="en-US" b="1" dirty="0"/>
              <a:t>raw</a:t>
            </a:r>
            <a:r>
              <a:rPr lang="nb-NO" dirty="0"/>
              <a:t>, trykk Ctrl-A for å markere all tekst og deretter Ctrl-C for å kopiere teksten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Lim inn teksten i </a:t>
            </a:r>
            <a:r>
              <a:rPr lang="en-US" dirty="0"/>
              <a:t>Notepad</a:t>
            </a:r>
            <a:r>
              <a:rPr lang="nb-NO" dirty="0"/>
              <a:t> med Ctrl-V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Gå til </a:t>
            </a:r>
            <a:r>
              <a:rPr lang="nb-NO" dirty="0">
                <a:hlinkClick r:id="rId3"/>
              </a:rPr>
              <a:t>https://www.uuidgenerator.net/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Kopier en unik UUID (v4) fra toppen av den siden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Lim den inn i dokumentet over teksten </a:t>
            </a:r>
            <a:r>
              <a:rPr lang="nb-NO" b="1" dirty="0"/>
              <a:t>YOUR_UUID_NUMBER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Skriv inn «folkeverkstedet» over teksten </a:t>
            </a:r>
            <a:r>
              <a:rPr lang="nb-NO" b="1" dirty="0"/>
              <a:t>YOUR_WIFI_NAME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Skriv inn Wi-Fi-passord over teksten </a:t>
            </a:r>
            <a:r>
              <a:rPr lang="nb-NO" b="1" dirty="0"/>
              <a:t>YOUR_WIFI_PASSWORD</a:t>
            </a:r>
          </a:p>
          <a:p>
            <a:pPr marL="514350" indent="-514350">
              <a:buFont typeface="+mj-lt"/>
              <a:buAutoNum type="arabicPeriod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828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Konfigurasjon av tekstfilen </a:t>
            </a:r>
            <a:r>
              <a:rPr lang="en-US" b="1" dirty="0"/>
              <a:t>/config/network/my-network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Lagre dokumentet</a:t>
            </a:r>
          </a:p>
          <a:p>
            <a:pPr marL="514350" indent="-514350">
              <a:buFont typeface="+mj-lt"/>
              <a:buAutoNum type="arabicPeriod"/>
            </a:pPr>
            <a:r>
              <a:rPr lang="nb-NO" b="1" dirty="0"/>
              <a:t>OBS: Mest sannsynlig blir dokumentet lagret som my-network.txt, derfor må du endre navnet på dokumentet og fjerne fil-endelsen .txt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Koble fra SD-kortleseren ved å klikke på </a:t>
            </a:r>
            <a:r>
              <a:rPr lang="en-US" b="1" dirty="0"/>
              <a:t>Safely remove hardware and eject media</a:t>
            </a:r>
            <a:r>
              <a:rPr lang="nb-NO" dirty="0"/>
              <a:t> nær klokka nederst til høyre. Dette er for å forsikre oss om at filsystemet ikke blir korrupt.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Ta ut SD-kortleseren og bruk neglen til å trykke på SD-kortet slik at det spretter ut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SD-kortet er nå klart til å benyttes i Raspberry Pi-en</a:t>
            </a:r>
          </a:p>
          <a:p>
            <a:pPr marL="514350" indent="-514350">
              <a:buFont typeface="+mj-lt"/>
              <a:buAutoNum type="arabicPeriod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708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/>
              <a:t>Tekstfilen </a:t>
            </a:r>
            <a:r>
              <a:rPr lang="en-US" dirty="0"/>
              <a:t>[hassos-boot]</a:t>
            </a:r>
            <a:r>
              <a:rPr lang="en-US" b="1" dirty="0"/>
              <a:t>/config/network/my-network </a:t>
            </a:r>
            <a:r>
              <a:rPr lang="nb-NO" dirty="0"/>
              <a:t>skal se slik ut:</a:t>
            </a:r>
          </a:p>
          <a:p>
            <a:pPr marL="514350" indent="-514350">
              <a:buFont typeface="+mj-lt"/>
              <a:buAutoNum type="arabicPeriod"/>
            </a:pP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9D07-72A3-4EC9-9DD4-0240070307EF}"/>
              </a:ext>
            </a:extLst>
          </p:cNvPr>
          <p:cNvSpPr txBox="1"/>
          <p:nvPr/>
        </p:nvSpPr>
        <p:spPr>
          <a:xfrm>
            <a:off x="838198" y="2452615"/>
            <a:ext cx="533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[connection]</a:t>
            </a:r>
          </a:p>
          <a:p>
            <a:r>
              <a:rPr lang="en-US" dirty="0">
                <a:latin typeface="Consolas" panose="020B0609020204030204" pitchFamily="49" charset="0"/>
              </a:rPr>
              <a:t>id=my-network</a:t>
            </a:r>
          </a:p>
          <a:p>
            <a:r>
              <a:rPr lang="en-US" dirty="0">
                <a:latin typeface="Consolas" panose="020B0609020204030204" pitchFamily="49" charset="0"/>
              </a:rPr>
              <a:t>uuid=</a:t>
            </a:r>
            <a:r>
              <a:rPr lang="en-US" b="1" dirty="0">
                <a:latin typeface="Consolas" panose="020B0609020204030204" pitchFamily="49" charset="0"/>
              </a:rPr>
              <a:t>4a9eb3a4-0666-4146-b1c2-9f25ca4be696</a:t>
            </a:r>
          </a:p>
          <a:p>
            <a:r>
              <a:rPr lang="en-US" dirty="0">
                <a:latin typeface="Consolas" panose="020B0609020204030204" pitchFamily="49" charset="0"/>
              </a:rPr>
              <a:t>type=802-11-wireless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8D184-6272-4F33-BCBE-5388E1F316A8}"/>
              </a:ext>
            </a:extLst>
          </p:cNvPr>
          <p:cNvSpPr txBox="1"/>
          <p:nvPr/>
        </p:nvSpPr>
        <p:spPr>
          <a:xfrm>
            <a:off x="838197" y="3652944"/>
            <a:ext cx="6230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[802-11-wireless]</a:t>
            </a:r>
          </a:p>
          <a:p>
            <a:r>
              <a:rPr lang="en-US" dirty="0">
                <a:latin typeface="Consolas" panose="020B0609020204030204" pitchFamily="49" charset="0"/>
              </a:rPr>
              <a:t>mode=infrastructure</a:t>
            </a:r>
          </a:p>
          <a:p>
            <a:r>
              <a:rPr lang="en-US" dirty="0">
                <a:latin typeface="Consolas" panose="020B0609020204030204" pitchFamily="49" charset="0"/>
              </a:rPr>
              <a:t>ssid=</a:t>
            </a:r>
            <a:r>
              <a:rPr lang="en-US" b="1" dirty="0">
                <a:latin typeface="Consolas" panose="020B0609020204030204" pitchFamily="49" charset="0"/>
              </a:rPr>
              <a:t>folkeverkstedet</a:t>
            </a:r>
          </a:p>
          <a:p>
            <a:r>
              <a:rPr lang="en-US" dirty="0">
                <a:latin typeface="Consolas" panose="020B0609020204030204" pitchFamily="49" charset="0"/>
              </a:rPr>
              <a:t>#Uncomment below if your SSID is not broadcasted</a:t>
            </a:r>
          </a:p>
          <a:p>
            <a:r>
              <a:rPr lang="en-US" dirty="0">
                <a:latin typeface="Consolas" panose="020B0609020204030204" pitchFamily="49" charset="0"/>
              </a:rPr>
              <a:t>#hidden=true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8AAFE-5EB1-4253-9928-E7D17291382B}"/>
              </a:ext>
            </a:extLst>
          </p:cNvPr>
          <p:cNvSpPr txBox="1"/>
          <p:nvPr/>
        </p:nvSpPr>
        <p:spPr>
          <a:xfrm>
            <a:off x="838197" y="5130272"/>
            <a:ext cx="6230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[802-11-wireless-security]</a:t>
            </a:r>
          </a:p>
          <a:p>
            <a:r>
              <a:rPr lang="en-US" dirty="0">
                <a:latin typeface="Consolas" panose="020B0609020204030204" pitchFamily="49" charset="0"/>
              </a:rPr>
              <a:t>auth-alg=open</a:t>
            </a:r>
          </a:p>
          <a:p>
            <a:r>
              <a:rPr lang="en-US" dirty="0">
                <a:latin typeface="Consolas" panose="020B0609020204030204" pitchFamily="49" charset="0"/>
              </a:rPr>
              <a:t>key-mgmt=wpa-psk</a:t>
            </a:r>
          </a:p>
          <a:p>
            <a:r>
              <a:rPr lang="en-US" dirty="0">
                <a:latin typeface="Consolas" panose="020B0609020204030204" pitchFamily="49" charset="0"/>
              </a:rPr>
              <a:t>psk=</a:t>
            </a:r>
            <a:r>
              <a:rPr lang="en-US" b="1" dirty="0">
                <a:latin typeface="Consolas" panose="020B0609020204030204" pitchFamily="49" charset="0"/>
              </a:rPr>
              <a:t>fo***st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87A0F-F3EA-4B61-B503-9E1C96D8257C}"/>
              </a:ext>
            </a:extLst>
          </p:cNvPr>
          <p:cNvSpPr txBox="1"/>
          <p:nvPr/>
        </p:nvSpPr>
        <p:spPr>
          <a:xfrm>
            <a:off x="7068618" y="2452615"/>
            <a:ext cx="165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[ipv4]</a:t>
            </a:r>
          </a:p>
          <a:p>
            <a:r>
              <a:rPr lang="en-US" dirty="0">
                <a:latin typeface="Consolas" panose="020B0609020204030204" pitchFamily="49" charset="0"/>
              </a:rPr>
              <a:t>method=auto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AC470-4304-46DF-BEDB-19514013FC35}"/>
              </a:ext>
            </a:extLst>
          </p:cNvPr>
          <p:cNvSpPr txBox="1"/>
          <p:nvPr/>
        </p:nvSpPr>
        <p:spPr>
          <a:xfrm>
            <a:off x="7068618" y="3652944"/>
            <a:ext cx="3859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[ipv6]</a:t>
            </a:r>
          </a:p>
          <a:p>
            <a:r>
              <a:rPr lang="en-US" dirty="0">
                <a:latin typeface="Consolas" panose="020B0609020204030204" pitchFamily="49" charset="0"/>
              </a:rPr>
              <a:t>addr-gen-mode=stable-privacy</a:t>
            </a:r>
          </a:p>
          <a:p>
            <a:r>
              <a:rPr lang="en-US" dirty="0">
                <a:latin typeface="Consolas" panose="020B0609020204030204" pitchFamily="49" charset="0"/>
              </a:rPr>
              <a:t>method=auto</a:t>
            </a:r>
            <a:endParaRPr lang="en-US" b="1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9DA379-D780-4F93-8824-210F1A649882}"/>
              </a:ext>
            </a:extLst>
          </p:cNvPr>
          <p:cNvCxnSpPr/>
          <p:nvPr/>
        </p:nvCxnSpPr>
        <p:spPr>
          <a:xfrm>
            <a:off x="7068618" y="2547991"/>
            <a:ext cx="0" cy="38733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179652-104A-4AF7-BACF-C2B6391E5F87}"/>
              </a:ext>
            </a:extLst>
          </p:cNvPr>
          <p:cNvCxnSpPr/>
          <p:nvPr/>
        </p:nvCxnSpPr>
        <p:spPr>
          <a:xfrm>
            <a:off x="934948" y="2332234"/>
            <a:ext cx="98631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04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Sett inn SD-kort i Raspberry Pi – den fargerike delen av SD-kortet skal peke vekk fra kretskortet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Koble strømforsyning inn i USB C-porten på Raspberry Pi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Rødt lys skal lyse for å indikere at den har strøm, og grønt lys rett ved siden av indikerer at SD-kortet blir benyttet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Se i UniFi/router-oppsett hvilken IP som tilhører MAC-adresse til Pi - siste 4 siffer fra MAC er merket på USB-porten og navn på Pi er skrevet på nettverksporten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Gå til http://&lt;ip-adresse&gt;:8123/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Alternativt http://piX.lan.folkeverkstedet.com:8123/</a:t>
            </a:r>
          </a:p>
        </p:txBody>
      </p:sp>
    </p:spTree>
    <p:extLst>
      <p:ext uri="{BB962C8B-B14F-4D97-AF65-F5344CB8AC3E}">
        <p14:creationId xmlns:p14="http://schemas.microsoft.com/office/powerpoint/2010/main" val="286138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88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b-NO" dirty="0"/>
              <a:t>Gå til http://&lt;ip-adresse&gt;:8123/ eller http://piX.lan.folkeverkstedet.com:8123/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9D07-72A3-4EC9-9DD4-0240070307EF}"/>
              </a:ext>
            </a:extLst>
          </p:cNvPr>
          <p:cNvSpPr txBox="1"/>
          <p:nvPr/>
        </p:nvSpPr>
        <p:spPr>
          <a:xfrm>
            <a:off x="6017230" y="2549364"/>
            <a:ext cx="53365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MAC-</a:t>
            </a:r>
            <a:r>
              <a:rPr lang="nb-NO" b="1" dirty="0">
                <a:latin typeface="Consolas" panose="020B0609020204030204" pitchFamily="49" charset="0"/>
              </a:rPr>
              <a:t>adresse</a:t>
            </a:r>
            <a:r>
              <a:rPr lang="en-US" b="1" dirty="0">
                <a:latin typeface="Consolas" panose="020B0609020204030204" pitchFamily="49" charset="0"/>
              </a:rPr>
              <a:t>       - </a:t>
            </a:r>
            <a:r>
              <a:rPr lang="nb-NO" b="1" dirty="0">
                <a:latin typeface="Consolas" panose="020B0609020204030204" pitchFamily="49" charset="0"/>
              </a:rPr>
              <a:t>navn</a:t>
            </a:r>
            <a:r>
              <a:rPr lang="en-US" b="1" dirty="0">
                <a:latin typeface="Consolas" panose="020B0609020204030204" pitchFamily="49" charset="0"/>
              </a:rPr>
              <a:t> - IP-</a:t>
            </a:r>
            <a:r>
              <a:rPr lang="nb-NO" b="1" dirty="0">
                <a:latin typeface="Consolas" panose="020B0609020204030204" pitchFamily="49" charset="0"/>
              </a:rPr>
              <a:t>adresse</a:t>
            </a:r>
          </a:p>
          <a:p>
            <a:r>
              <a:rPr lang="en-US" dirty="0">
                <a:latin typeface="Consolas" panose="020B0609020204030204" pitchFamily="49" charset="0"/>
              </a:rPr>
              <a:t>dc:a6:32:8d:20:4e - pi1  - 10.100.100.41</a:t>
            </a:r>
          </a:p>
          <a:p>
            <a:r>
              <a:rPr lang="en-US" dirty="0">
                <a:latin typeface="Consolas" panose="020B0609020204030204" pitchFamily="49" charset="0"/>
              </a:rPr>
              <a:t>dc:a6:32:8d:27:c8 - pi2  - 10.100.100.42</a:t>
            </a:r>
          </a:p>
          <a:p>
            <a:r>
              <a:rPr lang="en-US" dirty="0">
                <a:latin typeface="Consolas" panose="020B0609020204030204" pitchFamily="49" charset="0"/>
              </a:rPr>
              <a:t>dc:a6:32:8d:27:ec - pi3  - 10.100.100.43</a:t>
            </a:r>
          </a:p>
          <a:p>
            <a:r>
              <a:rPr lang="en-US" dirty="0">
                <a:latin typeface="Consolas" panose="020B0609020204030204" pitchFamily="49" charset="0"/>
              </a:rPr>
              <a:t>dc:a6:32:8d:20:45 - pi4  - 10.100.100.44</a:t>
            </a:r>
          </a:p>
          <a:p>
            <a:r>
              <a:rPr lang="en-US" dirty="0">
                <a:latin typeface="Consolas" panose="020B0609020204030204" pitchFamily="49" charset="0"/>
              </a:rPr>
              <a:t>dc:a6:32:8d:20:36 - pi5  - 10.100.100.45</a:t>
            </a:r>
          </a:p>
          <a:p>
            <a:r>
              <a:rPr lang="en-US" dirty="0">
                <a:latin typeface="Consolas" panose="020B0609020204030204" pitchFamily="49" charset="0"/>
              </a:rPr>
              <a:t>dc:a6:32:8d:27:4f - pi6  - 10.100.100.46</a:t>
            </a:r>
          </a:p>
          <a:p>
            <a:r>
              <a:rPr lang="en-US" dirty="0">
                <a:latin typeface="Consolas" panose="020B0609020204030204" pitchFamily="49" charset="0"/>
              </a:rPr>
              <a:t>dc:a6:32:1b:ff:ab - pi7  - 10.100.100.47</a:t>
            </a:r>
          </a:p>
          <a:p>
            <a:r>
              <a:rPr lang="en-US" dirty="0">
                <a:latin typeface="Consolas" panose="020B0609020204030204" pitchFamily="49" charset="0"/>
              </a:rPr>
              <a:t>e4:5f:01:87:2a:c1 - pi8  - 10.100.100.48</a:t>
            </a:r>
          </a:p>
          <a:p>
            <a:r>
              <a:rPr lang="en-US" dirty="0">
                <a:latin typeface="Consolas" panose="020B0609020204030204" pitchFamily="49" charset="0"/>
              </a:rPr>
              <a:t>e4:5f:01:87:2c:44 - pi9  - 10.100.100.49</a:t>
            </a:r>
          </a:p>
          <a:p>
            <a:r>
              <a:rPr lang="en-US" dirty="0">
                <a:latin typeface="Consolas" panose="020B0609020204030204" pitchFamily="49" charset="0"/>
              </a:rPr>
              <a:t>e4:5f:01:87:2b:70 - pi10 - 10.100.100.50</a:t>
            </a:r>
          </a:p>
          <a:p>
            <a:r>
              <a:rPr lang="en-US" dirty="0">
                <a:latin typeface="Consolas" panose="020B0609020204030204" pitchFamily="49" charset="0"/>
              </a:rPr>
              <a:t>e4:5f:01:87:2a:72 - pi11 - 10.100.100.51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5C7C1A-AF5C-442D-A370-C443D2B3B11F}"/>
              </a:ext>
            </a:extLst>
          </p:cNvPr>
          <p:cNvSpPr txBox="1">
            <a:spLocks/>
          </p:cNvSpPr>
          <p:nvPr/>
        </p:nvSpPr>
        <p:spPr>
          <a:xfrm>
            <a:off x="838199" y="2549364"/>
            <a:ext cx="5031155" cy="3359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 dirty="0"/>
              <a:t>Du skal nå få opp en side som informerer om at Home Assistant installeres</a:t>
            </a:r>
          </a:p>
          <a:p>
            <a:r>
              <a:rPr lang="nb-NO" sz="2400" dirty="0"/>
              <a:t>Det kan ta opp til 20 minutter før denne prosessen er ferdig</a:t>
            </a:r>
          </a:p>
          <a:p>
            <a:r>
              <a:rPr lang="nb-NO" sz="2400" dirty="0"/>
              <a:t>Hvis den aldri fullfører og kommer til siden om oppretting av første bruker må vi koble til skjerm og tastatur for å se hva som kan ha gått feil</a:t>
            </a:r>
          </a:p>
        </p:txBody>
      </p:sp>
    </p:spTree>
    <p:extLst>
      <p:ext uri="{BB962C8B-B14F-4D97-AF65-F5344CB8AC3E}">
        <p14:creationId xmlns:p14="http://schemas.microsoft.com/office/powerpoint/2010/main" val="165404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Demo av Home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290388" cy="1105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Mens vi venter på at bildet til høyre skal vise seg…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Gi beskjed så snart installasjonsprosessen er klar til registrering av superbruker</a:t>
            </a:r>
          </a:p>
          <a:p>
            <a:pPr marL="514350" indent="-51435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endParaRPr lang="nb-NO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93" y="1660846"/>
            <a:ext cx="3931007" cy="483202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4D9FE0-4EFA-475F-ADB1-3BEF7A983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87146"/>
            <a:ext cx="3097084" cy="1405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FB4CE-48ED-4DA7-8B4F-332260D498A4}"/>
              </a:ext>
            </a:extLst>
          </p:cNvPr>
          <p:cNvSpPr txBox="1"/>
          <p:nvPr/>
        </p:nvSpPr>
        <p:spPr>
          <a:xfrm>
            <a:off x="838200" y="4163816"/>
            <a:ext cx="3709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800" dirty="0"/>
              <a:t>Hvis bildet vises som under, prøv å åpne startskjermen (</a:t>
            </a:r>
            <a:r>
              <a:rPr lang="en-US" sz="1800" dirty="0"/>
              <a:t>onboarding</a:t>
            </a:r>
            <a:r>
              <a:rPr lang="nb-NO" sz="1800" dirty="0"/>
              <a:t>) i en annen nettleser.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388" cy="28167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Fyll inn fornavn med stor forbokstav på </a:t>
            </a:r>
            <a:r>
              <a:rPr lang="nb-NO" sz="2000" b="1" dirty="0"/>
              <a:t>Navn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Fyll inn et navn med kun små bokstaver på </a:t>
            </a:r>
            <a:r>
              <a:rPr lang="nb-NO" sz="2000" b="1" dirty="0"/>
              <a:t>Brukernavn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Fyll inn samme passord to ganger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Husk at passordet du benytter her ikke må eksistere i </a:t>
            </a:r>
            <a:r>
              <a:rPr lang="nb-NO" sz="2000" dirty="0">
                <a:hlinkClick r:id="rId2"/>
              </a:rPr>
              <a:t>https://haveibeenpwned.com/Passwords</a:t>
            </a:r>
            <a:r>
              <a:rPr lang="nb-NO" sz="2000" dirty="0"/>
              <a:t>, ellers vil du få en advarsel senere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nb-NO" sz="2000" b="1" dirty="0"/>
              <a:t>Opprett konto</a:t>
            </a:r>
            <a:r>
              <a:rPr lang="nb-NO" sz="2000" dirty="0"/>
              <a:t> for å gå videre</a:t>
            </a:r>
          </a:p>
          <a:p>
            <a:pPr marL="514350" indent="-514350">
              <a:buFont typeface="+mj-lt"/>
              <a:buAutoNum type="arabicPeriod"/>
            </a:pPr>
            <a:endParaRPr lang="nb-NO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93" y="1660846"/>
            <a:ext cx="3931007" cy="48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7801947" cy="368422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Velg et navn på din installasjon av Home Assistant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Et godt navn her er</a:t>
            </a:r>
            <a:r>
              <a:rPr lang="nb-NO" sz="2000" b="1" dirty="0"/>
              <a:t> Folkeverkstedet PiX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i="1" dirty="0"/>
              <a:t>Det er</a:t>
            </a:r>
            <a:r>
              <a:rPr lang="nb-NO" sz="2000" b="1" i="1" dirty="0"/>
              <a:t> </a:t>
            </a:r>
            <a:r>
              <a:rPr lang="nb-NO" sz="2000" i="1" dirty="0"/>
              <a:t>greit å kunne skille mellom de installasjonene vi har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På din egen installasjon hjemme vil jeg anbefale gateadressen din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Zoom ut i kartet, dra i den blå pila og plasser den over Forskningsparken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Velg tidssone </a:t>
            </a:r>
            <a:r>
              <a:rPr lang="nb-NO" sz="2000" b="1" dirty="0"/>
              <a:t>Europe/Oslo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Velg metrisk enhetssystem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nb-NO" sz="2000" b="1" dirty="0"/>
              <a:t>Neste</a:t>
            </a:r>
          </a:p>
          <a:p>
            <a:pPr marL="514350" indent="-514350">
              <a:buFont typeface="+mj-lt"/>
              <a:buAutoNum type="arabicPeriod"/>
            </a:pPr>
            <a:endParaRPr lang="nb-NO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9174" y="1660846"/>
            <a:ext cx="2374626" cy="48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6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77001" cy="397801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Her kan du velge hvilke opplysninger du ønsker å dele med utviklerne av Home Assistant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Dette er en av de få tilfellene hvor jeg vil anbefale å klikke på alle boksene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Utviklerne av Home Assistant bruker disse opplysningene til å overbevise produsenter av smarthusutstyr om at de har mange brukere og at produsenter bør støtte løsninger som baserer seg på lokal kontroll, ikke skyløsninger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Siden dette er en demo-installasjon er det ikke nødvendig å krysse av noen av feltene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nb-NO" sz="2000" b="1" dirty="0"/>
              <a:t>Neste</a:t>
            </a:r>
          </a:p>
          <a:p>
            <a:pPr marL="514350" indent="-514350">
              <a:buFont typeface="+mj-lt"/>
              <a:buAutoNum type="arabicPeriod"/>
            </a:pPr>
            <a:endParaRPr lang="nb-NO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5668" y="1690688"/>
            <a:ext cx="3688132" cy="44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60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477001" cy="397801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Her vises en liste over integrasjoner som har blitt automatisk funnet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på hver integrasjon og følg guiden for hvordan konfigurere hver enkelt integrasjon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På verkstedet er det ikke forventet å eksistere noen autodetekterte integrasjoner, så dette bildet kan vi hoppe over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nb-NO" sz="2000" b="1" dirty="0"/>
              <a:t>Fullfør</a:t>
            </a:r>
            <a:r>
              <a:rPr lang="nb-NO" sz="2000" dirty="0"/>
              <a:t> når du er ferdig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nb-NO" sz="2000" b="1" dirty="0"/>
              <a:t>Ja</a:t>
            </a:r>
            <a:r>
              <a:rPr lang="nb-NO" sz="2000" dirty="0"/>
              <a:t> nederst til høyre for å forbli innlogget</a:t>
            </a:r>
          </a:p>
          <a:p>
            <a:pPr marL="514350" indent="-514350">
              <a:buFont typeface="+mj-lt"/>
              <a:buAutoNum type="arabicPeriod"/>
            </a:pPr>
            <a:endParaRPr lang="nb-NO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7047" y="1357897"/>
            <a:ext cx="3126753" cy="49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1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38A1-BF8F-4596-B2B1-5B0C5130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Robin Smidsrød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56E4A-F32A-4D18-B1CA-2B9D9A05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/>
              <a:t>Programvareutvikler/arkitekt hos </a:t>
            </a:r>
            <a:r>
              <a:rPr lang="nb-NO" noProof="0" dirty="0">
                <a:hlinkClick r:id="rId2"/>
              </a:rPr>
              <a:t>Fagbokforlaget</a:t>
            </a:r>
            <a:endParaRPr lang="nb-NO" noProof="0" dirty="0"/>
          </a:p>
          <a:p>
            <a:r>
              <a:rPr lang="nb-NO" noProof="0" dirty="0"/>
              <a:t>Utvikler e-læringsprodukter for skolesektoren</a:t>
            </a:r>
          </a:p>
          <a:p>
            <a:r>
              <a:rPr lang="nb-NO" noProof="0" dirty="0"/>
              <a:t>Hovedansvar for </a:t>
            </a:r>
            <a:r>
              <a:rPr lang="nb-NO" noProof="0" dirty="0">
                <a:hlinkClick r:id="rId3"/>
              </a:rPr>
              <a:t>portfolio.no</a:t>
            </a:r>
            <a:endParaRPr lang="nb-NO" noProof="0" dirty="0"/>
          </a:p>
          <a:p>
            <a:endParaRPr lang="nb-NO" noProof="0" dirty="0"/>
          </a:p>
          <a:p>
            <a:r>
              <a:rPr lang="nb-NO" noProof="0" dirty="0"/>
              <a:t>Er veldig interessert i automasjon, nettverk og homelab</a:t>
            </a:r>
          </a:p>
          <a:p>
            <a:r>
              <a:rPr lang="nb-NO" noProof="0" dirty="0"/>
              <a:t>Sørger for at nettverk og annen infrastruktur her på verkstedet virker</a:t>
            </a:r>
          </a:p>
          <a:p>
            <a:endParaRPr lang="nb-NO" noProof="0" dirty="0"/>
          </a:p>
          <a:p>
            <a:r>
              <a:rPr lang="nb-NO" noProof="0" dirty="0"/>
              <a:t>Twitter: </a:t>
            </a:r>
            <a:r>
              <a:rPr lang="nb-NO" noProof="0" dirty="0">
                <a:hlinkClick r:id="rId4"/>
              </a:rPr>
              <a:t>@robinsmidsrod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494815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25482" cy="1325563"/>
          </a:xfrm>
        </p:spPr>
        <p:txBody>
          <a:bodyPr/>
          <a:lstStyle/>
          <a:p>
            <a:r>
              <a:rPr lang="nb-NO" dirty="0"/>
              <a:t>Installasjon av Home Assistant – del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92216" cy="45658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på navnet ditt nederst til venstre for å komme til profilen din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Endre språk til engelsk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Jeg bruker engelsk på brukergrensesnittet primært fordi noen av de norske oversettelsene ikke er lettforståelige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Velg nummer og datoformat du foretrekker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Slå på </a:t>
            </a:r>
            <a:r>
              <a:rPr lang="nb-NO" sz="2000" b="1" dirty="0"/>
              <a:t>Advanced Mode</a:t>
            </a:r>
            <a:r>
              <a:rPr lang="nb-NO" sz="2000" dirty="0"/>
              <a:t> for å få tilgang til diverse funksjonalitet vi trenger under denne demoen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4198" y="206569"/>
            <a:ext cx="6222961" cy="61849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194398-7841-4B5C-89D7-312A84C11832}"/>
              </a:ext>
            </a:extLst>
          </p:cNvPr>
          <p:cNvSpPr/>
          <p:nvPr/>
        </p:nvSpPr>
        <p:spPr>
          <a:xfrm>
            <a:off x="8167077" y="5916246"/>
            <a:ext cx="3727938" cy="3595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CBD9DD-B6B5-4E50-947D-25183449EBE7}"/>
              </a:ext>
            </a:extLst>
          </p:cNvPr>
          <p:cNvSpPr/>
          <p:nvPr/>
        </p:nvSpPr>
        <p:spPr>
          <a:xfrm>
            <a:off x="8069385" y="1331179"/>
            <a:ext cx="3957774" cy="13963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2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43585" cy="1325563"/>
          </a:xfrm>
        </p:spPr>
        <p:txBody>
          <a:bodyPr/>
          <a:lstStyle/>
          <a:p>
            <a:r>
              <a:rPr lang="nb-NO" dirty="0"/>
              <a:t>Installasjon av Home Assistant – del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51215" cy="45658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på </a:t>
            </a:r>
            <a:r>
              <a:rPr lang="nb-NO" sz="2000" b="1" dirty="0"/>
              <a:t>Supervisor</a:t>
            </a:r>
            <a:r>
              <a:rPr lang="nb-NO" sz="2000" dirty="0"/>
              <a:t> nederst til venstre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nb-NO" sz="2000" b="1" dirty="0"/>
              <a:t>System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på </a:t>
            </a:r>
            <a:r>
              <a:rPr lang="en-US" sz="2000" b="1" dirty="0"/>
              <a:t>Change</a:t>
            </a:r>
            <a:r>
              <a:rPr lang="nb-NO" sz="2000" dirty="0"/>
              <a:t> ved </a:t>
            </a:r>
            <a:r>
              <a:rPr lang="en-US" sz="2000" b="1" dirty="0"/>
              <a:t>Hostname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Sett navnet på maskinen til</a:t>
            </a:r>
            <a:r>
              <a:rPr lang="nb-NO" sz="2000" b="1" dirty="0"/>
              <a:t> piX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0416" y="1214301"/>
            <a:ext cx="6370879" cy="52785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0B0A2-6CD7-408C-84B7-0B1B5C0C91DB}"/>
              </a:ext>
            </a:extLst>
          </p:cNvPr>
          <p:cNvSpPr/>
          <p:nvPr/>
        </p:nvSpPr>
        <p:spPr>
          <a:xfrm>
            <a:off x="10191262" y="1883508"/>
            <a:ext cx="1610033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28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Plug S til Wi-Fi – 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52861" cy="4351338"/>
          </a:xfrm>
        </p:spPr>
        <p:txBody>
          <a:bodyPr/>
          <a:lstStyle/>
          <a:p>
            <a:r>
              <a:rPr lang="nb-NO" dirty="0"/>
              <a:t>Hold inne knappen i 10 sekunder for fabrikkinnstillinger</a:t>
            </a:r>
          </a:p>
          <a:p>
            <a:r>
              <a:rPr lang="nb-NO" dirty="0"/>
              <a:t>Koble til Wi-Fi-nettverket til smartpluggen</a:t>
            </a:r>
          </a:p>
          <a:p>
            <a:r>
              <a:rPr lang="nb-NO" dirty="0"/>
              <a:t>Nettverket heter </a:t>
            </a:r>
            <a:r>
              <a:rPr lang="en-US" b="1" dirty="0"/>
              <a:t>shellyplug-s-XXXXXX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35C42D-948E-490D-87C1-6DBC068B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476" y="1825625"/>
            <a:ext cx="33623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Plug S til Wi-Fi – 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64405" cy="4351338"/>
          </a:xfrm>
        </p:spPr>
        <p:txBody>
          <a:bodyPr>
            <a:normAutofit/>
          </a:bodyPr>
          <a:lstStyle/>
          <a:p>
            <a:r>
              <a:rPr lang="nb-NO" dirty="0"/>
              <a:t>Åpne adressen </a:t>
            </a:r>
            <a:r>
              <a:rPr lang="nb-NO" dirty="0">
                <a:hlinkClick r:id="rId2"/>
              </a:rPr>
              <a:t>http://192.168.33.1/</a:t>
            </a:r>
            <a:r>
              <a:rPr lang="nb-NO" dirty="0"/>
              <a:t> i nettleseren</a:t>
            </a:r>
          </a:p>
          <a:p>
            <a:r>
              <a:rPr lang="nb-NO" dirty="0"/>
              <a:t>Gå til </a:t>
            </a:r>
            <a:r>
              <a:rPr lang="en-US" b="1" dirty="0"/>
              <a:t>Internet &amp; Security</a:t>
            </a:r>
          </a:p>
          <a:p>
            <a:r>
              <a:rPr lang="nb-NO" dirty="0"/>
              <a:t>Gå til </a:t>
            </a:r>
            <a:r>
              <a:rPr lang="nb-NO" b="1" dirty="0"/>
              <a:t>WIFI MODE – CLIENT</a:t>
            </a:r>
          </a:p>
          <a:p>
            <a:r>
              <a:rPr lang="nb-NO" dirty="0"/>
              <a:t>Klikk i sjekkboksen</a:t>
            </a:r>
          </a:p>
          <a:p>
            <a:r>
              <a:rPr lang="nb-NO" dirty="0"/>
              <a:t>Skriv inn nettverksnavn: </a:t>
            </a:r>
            <a:r>
              <a:rPr lang="nb-NO" b="1" dirty="0"/>
              <a:t>FV3D</a:t>
            </a:r>
          </a:p>
          <a:p>
            <a:r>
              <a:rPr lang="nb-NO" dirty="0"/>
              <a:t>Skriv inn passord for nettverket</a:t>
            </a:r>
            <a:endParaRPr lang="nb-NO" b="1" dirty="0"/>
          </a:p>
          <a:p>
            <a:r>
              <a:rPr lang="nb-NO" dirty="0"/>
              <a:t>Klikk </a:t>
            </a:r>
            <a:r>
              <a:rPr lang="nb-NO" b="1" dirty="0"/>
              <a:t>Save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5C42D-948E-490D-87C1-6DBC068B9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8589" y="1690687"/>
            <a:ext cx="4225212" cy="494378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1B9565-6E0C-47AD-9C62-3DA2D71D4D5F}"/>
              </a:ext>
            </a:extLst>
          </p:cNvPr>
          <p:cNvCxnSpPr/>
          <p:nvPr/>
        </p:nvCxnSpPr>
        <p:spPr>
          <a:xfrm>
            <a:off x="7861610" y="5341434"/>
            <a:ext cx="814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00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Plug S til Wi-Fi – del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702" cy="4351338"/>
          </a:xfrm>
        </p:spPr>
        <p:txBody>
          <a:bodyPr>
            <a:normAutofit/>
          </a:bodyPr>
          <a:lstStyle/>
          <a:p>
            <a:r>
              <a:rPr lang="nb-NO" dirty="0"/>
              <a:t>Finn IP-adressen til smartpluggen i routerens brukergrensesnitt (vi bruker UniFi på verkstedet)</a:t>
            </a:r>
          </a:p>
          <a:p>
            <a:r>
              <a:rPr lang="nb-NO" dirty="0"/>
              <a:t>Åpne http://&lt;ip-adresse&gt;/ i nettleseren</a:t>
            </a:r>
          </a:p>
          <a:p>
            <a:r>
              <a:rPr lang="nb-NO" dirty="0"/>
              <a:t>Gå til </a:t>
            </a:r>
            <a:r>
              <a:rPr lang="nb-NO" b="1" dirty="0"/>
              <a:t>Settings</a:t>
            </a:r>
          </a:p>
          <a:p>
            <a:r>
              <a:rPr lang="nb-NO" dirty="0"/>
              <a:t>Åpne </a:t>
            </a:r>
            <a:r>
              <a:rPr lang="nb-NO" b="1" dirty="0"/>
              <a:t>FIRMWARE UPDATE</a:t>
            </a:r>
          </a:p>
          <a:p>
            <a:r>
              <a:rPr lang="nb-NO" dirty="0"/>
              <a:t>Sørg for at minst versjon 1.10.0 benyttes</a:t>
            </a:r>
          </a:p>
          <a:p>
            <a:r>
              <a:rPr lang="nb-NO" dirty="0"/>
              <a:t>Klikk </a:t>
            </a:r>
            <a:r>
              <a:rPr lang="nb-NO" b="1" dirty="0"/>
              <a:t>UPDATE FIRMWARE</a:t>
            </a:r>
            <a:r>
              <a:rPr lang="nb-NO" dirty="0"/>
              <a:t> hvis nødvendig</a:t>
            </a:r>
          </a:p>
          <a:p>
            <a:r>
              <a:rPr lang="nb-NO" dirty="0"/>
              <a:t>Vent på restart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5C42D-948E-490D-87C1-6DBC068B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2316" y="1690688"/>
            <a:ext cx="3941484" cy="49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02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Plug S til Wi-Fi – del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702" cy="4351338"/>
          </a:xfrm>
        </p:spPr>
        <p:txBody>
          <a:bodyPr>
            <a:normAutofit/>
          </a:bodyPr>
          <a:lstStyle/>
          <a:p>
            <a:r>
              <a:rPr lang="nb-NO" dirty="0"/>
              <a:t>Åpne samme nettside igjen</a:t>
            </a:r>
          </a:p>
          <a:p>
            <a:r>
              <a:rPr lang="nb-NO" dirty="0"/>
              <a:t>Gå til </a:t>
            </a:r>
            <a:r>
              <a:rPr lang="nb-NO" b="1" dirty="0"/>
              <a:t>Settings</a:t>
            </a:r>
          </a:p>
          <a:p>
            <a:r>
              <a:rPr lang="nb-NO" dirty="0"/>
              <a:t>Åpne </a:t>
            </a:r>
            <a:r>
              <a:rPr lang="nb-NO" b="1" dirty="0"/>
              <a:t>POWER ON DEFAULT MODE</a:t>
            </a:r>
          </a:p>
          <a:p>
            <a:r>
              <a:rPr lang="nb-NO" dirty="0"/>
              <a:t>Velg </a:t>
            </a:r>
            <a:r>
              <a:rPr lang="nb-NO" b="1" dirty="0"/>
              <a:t>Restore Last Mode</a:t>
            </a:r>
          </a:p>
          <a:p>
            <a:r>
              <a:rPr lang="nb-NO" dirty="0"/>
              <a:t>Åpne </a:t>
            </a:r>
            <a:r>
              <a:rPr lang="nb-NO" b="1" dirty="0"/>
              <a:t>DEVICE NAME</a:t>
            </a:r>
          </a:p>
          <a:p>
            <a:r>
              <a:rPr lang="nb-NO" dirty="0"/>
              <a:t>Skriv inn navn på enheten: </a:t>
            </a:r>
            <a:r>
              <a:rPr lang="nb-NO" b="1" dirty="0"/>
              <a:t>Fan</a:t>
            </a:r>
          </a:p>
          <a:p>
            <a:r>
              <a:rPr lang="nb-NO" dirty="0"/>
              <a:t>Klikk </a:t>
            </a:r>
            <a:r>
              <a:rPr lang="nb-NO" b="1" dirty="0"/>
              <a:t>Save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5C42D-948E-490D-87C1-6DBC068B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6136" y="1352330"/>
            <a:ext cx="3207664" cy="52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72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Plug S til Wi-Fi – 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2508" cy="4351338"/>
          </a:xfrm>
        </p:spPr>
        <p:txBody>
          <a:bodyPr>
            <a:normAutofit/>
          </a:bodyPr>
          <a:lstStyle/>
          <a:p>
            <a:r>
              <a:rPr lang="nb-NO" dirty="0"/>
              <a:t>Gå tilbake til Home Assistant</a:t>
            </a:r>
          </a:p>
          <a:p>
            <a:r>
              <a:rPr lang="nb-NO" dirty="0"/>
              <a:t>Du skal nå ha fått et nytt varsel</a:t>
            </a:r>
            <a:endParaRPr lang="nb-NO" b="1" dirty="0"/>
          </a:p>
          <a:p>
            <a:r>
              <a:rPr lang="nb-NO" dirty="0"/>
              <a:t>Klikk på </a:t>
            </a:r>
            <a:r>
              <a:rPr lang="nb-NO" b="1" dirty="0"/>
              <a:t>Notifications</a:t>
            </a:r>
          </a:p>
          <a:p>
            <a:r>
              <a:rPr lang="nb-NO" dirty="0"/>
              <a:t>Klikk på </a:t>
            </a:r>
            <a:r>
              <a:rPr lang="en-US" b="1" dirty="0"/>
              <a:t>Check it out</a:t>
            </a:r>
          </a:p>
          <a:p>
            <a:pPr marL="0" indent="0">
              <a:buNone/>
            </a:pPr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5C42D-948E-490D-87C1-6DBC068B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779" y="1667415"/>
            <a:ext cx="5047021" cy="27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4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Plug S til Wi-Fi – del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2508" cy="4351338"/>
          </a:xfrm>
        </p:spPr>
        <p:txBody>
          <a:bodyPr>
            <a:normAutofit/>
          </a:bodyPr>
          <a:lstStyle/>
          <a:p>
            <a:r>
              <a:rPr lang="nb-NO" dirty="0"/>
              <a:t>Du er nå på </a:t>
            </a:r>
            <a:r>
              <a:rPr lang="en-US" b="1" dirty="0"/>
              <a:t>Configuration</a:t>
            </a:r>
            <a:r>
              <a:rPr lang="nb-NO" dirty="0"/>
              <a:t> / </a:t>
            </a:r>
            <a:r>
              <a:rPr lang="nb-NO" b="1" dirty="0"/>
              <a:t>Integrations</a:t>
            </a:r>
          </a:p>
          <a:p>
            <a:r>
              <a:rPr lang="nb-NO" dirty="0"/>
              <a:t>Klikk på </a:t>
            </a:r>
            <a:r>
              <a:rPr lang="en-US" b="1" dirty="0"/>
              <a:t>Configure</a:t>
            </a:r>
            <a:r>
              <a:rPr lang="nb-NO" dirty="0"/>
              <a:t> på enheten som er markert med blå ramme</a:t>
            </a:r>
          </a:p>
          <a:p>
            <a:r>
              <a:rPr lang="nb-NO" dirty="0"/>
              <a:t>Klikk på </a:t>
            </a:r>
            <a:r>
              <a:rPr lang="en-US" b="1" dirty="0"/>
              <a:t>Submit</a:t>
            </a:r>
            <a:r>
              <a:rPr lang="nb-NO" dirty="0"/>
              <a:t> for å legge til enheten</a:t>
            </a:r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5C42D-948E-490D-87C1-6DBC068B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1754" y="1685513"/>
            <a:ext cx="4062045" cy="50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46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Plug S til Wi-Fi – del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0755" cy="4351338"/>
          </a:xfrm>
        </p:spPr>
        <p:txBody>
          <a:bodyPr>
            <a:normAutofit/>
          </a:bodyPr>
          <a:lstStyle/>
          <a:p>
            <a:r>
              <a:rPr lang="nb-NO" dirty="0"/>
              <a:t>Enheten skal nå vises med navnet som ble tilordnet i Shelly-grensesnittet</a:t>
            </a:r>
          </a:p>
          <a:p>
            <a:r>
              <a:rPr lang="nb-NO" dirty="0"/>
              <a:t>Velg et rom for enheten (opprett et nytt om nødvendig)</a:t>
            </a:r>
          </a:p>
          <a:p>
            <a:r>
              <a:rPr lang="nb-NO" dirty="0"/>
              <a:t>Klikk </a:t>
            </a:r>
            <a:r>
              <a:rPr lang="nb-NO" b="1" dirty="0"/>
              <a:t>Finish</a:t>
            </a:r>
          </a:p>
          <a:p>
            <a:r>
              <a:rPr lang="nb-NO" dirty="0"/>
              <a:t>Enheten er nå lagt til</a:t>
            </a:r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5C42D-948E-490D-87C1-6DBC068B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075" y="1690689"/>
            <a:ext cx="5796878" cy="48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8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Plug S til Wi-Fi – del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0755" cy="3209017"/>
          </a:xfrm>
        </p:spPr>
        <p:txBody>
          <a:bodyPr>
            <a:normAutofit/>
          </a:bodyPr>
          <a:lstStyle/>
          <a:p>
            <a:r>
              <a:rPr lang="nb-NO" dirty="0"/>
              <a:t>Enheten skal nå vises med navnet som ble tilordnet i Shelly-grensesnittet</a:t>
            </a:r>
          </a:p>
          <a:p>
            <a:r>
              <a:rPr lang="nb-NO" dirty="0"/>
              <a:t>Velg et rom for enheten (opprett et nytt om nødvendig)</a:t>
            </a:r>
          </a:p>
          <a:p>
            <a:r>
              <a:rPr lang="nb-NO" dirty="0"/>
              <a:t>Klikk </a:t>
            </a:r>
            <a:r>
              <a:rPr lang="nb-NO" b="1" dirty="0"/>
              <a:t>Finish</a:t>
            </a:r>
          </a:p>
          <a:p>
            <a:r>
              <a:rPr lang="nb-NO" dirty="0"/>
              <a:t>Enheten er nå lagt til</a:t>
            </a:r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5C42D-948E-490D-87C1-6DBC068B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075" y="1690689"/>
            <a:ext cx="5796878" cy="4802186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BD4A624-65F2-43A1-95A6-637181398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34642"/>
            <a:ext cx="2628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3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12A4-9B54-4B11-9042-2F29F585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F6AB0-3CF4-4567-A08B-4335AF54A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noProof="0" dirty="0"/>
              <a:t>Installasjon av Home Assistant på Raspberry Pi 4</a:t>
            </a:r>
          </a:p>
          <a:p>
            <a:r>
              <a:rPr lang="nb-NO" noProof="0" dirty="0"/>
              <a:t>Koble opp Shelly Plug S med vifte og Shelly 1PM relé med lyspære til Wi-Fi og styre de i Home Assistant</a:t>
            </a:r>
          </a:p>
          <a:p>
            <a:endParaRPr lang="nb-NO" noProof="0" dirty="0"/>
          </a:p>
          <a:p>
            <a:r>
              <a:rPr lang="nb-NO" noProof="0" dirty="0"/>
              <a:t>Installasjon av Node-RED add-on i Home Assistant</a:t>
            </a:r>
          </a:p>
          <a:p>
            <a:r>
              <a:rPr lang="nb-NO" noProof="0" dirty="0"/>
              <a:t>Bruke Node-RED for å lese badetemperatur fra badetassen.no og overføre det til sensor i Home Assistant</a:t>
            </a:r>
          </a:p>
          <a:p>
            <a:endParaRPr lang="nb-NO" noProof="0" dirty="0"/>
          </a:p>
          <a:p>
            <a:r>
              <a:rPr lang="nb-NO" noProof="0" dirty="0"/>
              <a:t>Installasjon av ESPHome add-on i Home Assistant</a:t>
            </a:r>
          </a:p>
          <a:p>
            <a:r>
              <a:rPr lang="nb-NO" noProof="0" dirty="0"/>
              <a:t>Programmere ESP8266 mikrokontroller med avstandsensor i ESPHome og gjøre den tilgjengelig i Home Assistant</a:t>
            </a:r>
          </a:p>
          <a:p>
            <a:r>
              <a:rPr lang="nb-NO" noProof="0" dirty="0"/>
              <a:t>Lage en automasjon i Home Assistant</a:t>
            </a:r>
          </a:p>
          <a:p>
            <a:r>
              <a:rPr lang="nb-NO" dirty="0"/>
              <a:t>Oppsummering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527129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1PM til 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43931" cy="4827101"/>
          </a:xfrm>
        </p:spPr>
        <p:txBody>
          <a:bodyPr>
            <a:normAutofit/>
          </a:bodyPr>
          <a:lstStyle/>
          <a:p>
            <a:r>
              <a:rPr lang="nb-NO" dirty="0"/>
              <a:t>Shelly 1PM er koblet til en lysbryter og en lampe som vist på bildet</a:t>
            </a:r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r>
              <a:rPr lang="nb-NO" b="1" dirty="0"/>
              <a:t>OBS: Faste el-installasjoner kan kun monteres av en elektriker!</a:t>
            </a:r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meal&#10;&#10;Description automatically generated">
            <a:extLst>
              <a:ext uri="{FF2B5EF4-FFF2-40B4-BE49-F238E27FC236}">
                <a16:creationId xmlns:a16="http://schemas.microsoft.com/office/drawing/2014/main" id="{AF4D4ACC-D529-408C-8E38-532731E1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2592"/>
            <a:ext cx="3251147" cy="3158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E77DD-58CF-433C-B798-970C29A28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59" y="2542397"/>
            <a:ext cx="7619996" cy="315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1PM til Wi-Fi – 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8159" cy="3738929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Følg samme metode for å legge til smartreléet</a:t>
            </a:r>
          </a:p>
          <a:p>
            <a:r>
              <a:rPr lang="nb-NO" dirty="0"/>
              <a:t>Sett tilbake til fabrikkinnstillinger ved å slå bryteren av/på fem ganger rett etter at strøm er koblet til</a:t>
            </a:r>
          </a:p>
          <a:p>
            <a:r>
              <a:rPr lang="nb-NO" dirty="0"/>
              <a:t>Koble til nettverket med navn </a:t>
            </a:r>
            <a:r>
              <a:rPr lang="nb-NO" b="1" dirty="0"/>
              <a:t>shelly1pm-XXXXXXXXXXXX</a:t>
            </a:r>
          </a:p>
          <a:p>
            <a:r>
              <a:rPr lang="nb-NO" dirty="0"/>
              <a:t>Gå til </a:t>
            </a:r>
            <a:r>
              <a:rPr lang="nb-NO" dirty="0">
                <a:hlinkClick r:id="rId2"/>
              </a:rPr>
              <a:t>http://192.168.33.1/</a:t>
            </a:r>
            <a:endParaRPr lang="nb-NO" dirty="0"/>
          </a:p>
          <a:p>
            <a:r>
              <a:rPr lang="nb-NO" dirty="0"/>
              <a:t>Fyll inn nettverksnavn </a:t>
            </a:r>
            <a:r>
              <a:rPr lang="nb-NO" b="1" dirty="0"/>
              <a:t>FV3D</a:t>
            </a:r>
            <a:r>
              <a:rPr lang="nb-NO" dirty="0"/>
              <a:t>, passord og klikk </a:t>
            </a:r>
            <a:r>
              <a:rPr lang="nb-NO" b="1" dirty="0"/>
              <a:t>Save</a:t>
            </a:r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BF9C0A-9E27-4928-9B7A-6637DE22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1569390"/>
            <a:ext cx="3419475" cy="310515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909B218-1A79-479A-9ED8-47FDA93F2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5" y="2519266"/>
            <a:ext cx="3391503" cy="40709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285DE5-BD2F-4DBC-B799-D9B0C6FE9131}"/>
              </a:ext>
            </a:extLst>
          </p:cNvPr>
          <p:cNvCxnSpPr/>
          <p:nvPr/>
        </p:nvCxnSpPr>
        <p:spPr>
          <a:xfrm>
            <a:off x="9167132" y="5464098"/>
            <a:ext cx="7574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71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1PM til Wi-Fi – 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7669" cy="3209017"/>
          </a:xfrm>
        </p:spPr>
        <p:txBody>
          <a:bodyPr>
            <a:normAutofit/>
          </a:bodyPr>
          <a:lstStyle/>
          <a:p>
            <a:r>
              <a:rPr lang="nb-NO" dirty="0"/>
              <a:t>Finn IP-adresse i routerens brukergrensesnitt</a:t>
            </a:r>
          </a:p>
          <a:p>
            <a:r>
              <a:rPr lang="nb-NO" dirty="0"/>
              <a:t>Gå til http://&lt;ip-adresse&gt;/</a:t>
            </a:r>
          </a:p>
          <a:p>
            <a:r>
              <a:rPr lang="nb-NO" dirty="0"/>
              <a:t>Oppdater </a:t>
            </a:r>
            <a:r>
              <a:rPr lang="en-US" dirty="0"/>
              <a:t>firmware</a:t>
            </a:r>
            <a:r>
              <a:rPr lang="nb-NO" dirty="0"/>
              <a:t> til minst versjon 1.10.0 (eldre er ikke støttet av Home Assistant)</a:t>
            </a:r>
          </a:p>
          <a:p>
            <a:endParaRPr lang="nb-NO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04B4BD-DABB-4965-9410-57BEAE811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12" y="1690688"/>
            <a:ext cx="3851988" cy="48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69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1PM til Wi-Fi – del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2192" cy="4789778"/>
          </a:xfrm>
        </p:spPr>
        <p:txBody>
          <a:bodyPr>
            <a:normAutofit fontScale="92500"/>
          </a:bodyPr>
          <a:lstStyle/>
          <a:p>
            <a:r>
              <a:rPr lang="nb-NO" dirty="0"/>
              <a:t>Oppdater siden etter at </a:t>
            </a:r>
            <a:r>
              <a:rPr lang="en-US" dirty="0"/>
              <a:t>firmware</a:t>
            </a:r>
            <a:r>
              <a:rPr lang="nb-NO" dirty="0"/>
              <a:t> er oppdatert</a:t>
            </a:r>
          </a:p>
          <a:p>
            <a:r>
              <a:rPr lang="nb-NO" dirty="0"/>
              <a:t>Gå til </a:t>
            </a:r>
            <a:r>
              <a:rPr lang="nb-NO" b="1" dirty="0"/>
              <a:t>Settings</a:t>
            </a:r>
            <a:r>
              <a:rPr lang="nb-NO" dirty="0"/>
              <a:t> / </a:t>
            </a:r>
            <a:r>
              <a:rPr lang="nb-NO" b="1" dirty="0"/>
              <a:t>Appliance Type</a:t>
            </a:r>
          </a:p>
          <a:p>
            <a:r>
              <a:rPr lang="nb-NO" dirty="0"/>
              <a:t>Skriv inn </a:t>
            </a:r>
            <a:r>
              <a:rPr lang="en-US" b="1" dirty="0"/>
              <a:t>light</a:t>
            </a:r>
            <a:r>
              <a:rPr lang="nb-NO" dirty="0"/>
              <a:t> og klikk </a:t>
            </a:r>
            <a:r>
              <a:rPr lang="nb-NO" b="1" dirty="0"/>
              <a:t>Save</a:t>
            </a:r>
          </a:p>
          <a:p>
            <a:r>
              <a:rPr lang="nb-NO" b="1" dirty="0"/>
              <a:t>OBS: Viktig at dette skrives med små bokstaver</a:t>
            </a:r>
          </a:p>
          <a:p>
            <a:r>
              <a:rPr lang="nb-NO" dirty="0"/>
              <a:t>Denne innstillingen sørger for at smartbryteren gjenkjennes som et lys, ikke som en bryter (standard)</a:t>
            </a:r>
          </a:p>
          <a:p>
            <a:r>
              <a:rPr lang="nb-NO" dirty="0"/>
              <a:t>Fyll inn </a:t>
            </a:r>
            <a:r>
              <a:rPr lang="nb-NO" b="1" dirty="0"/>
              <a:t>DEVICE NAME</a:t>
            </a:r>
            <a:r>
              <a:rPr lang="nb-NO" dirty="0"/>
              <a:t> med navnet på enheten: </a:t>
            </a:r>
            <a:r>
              <a:rPr lang="en-US" b="1" dirty="0"/>
              <a:t>Light</a:t>
            </a:r>
          </a:p>
          <a:p>
            <a:r>
              <a:rPr lang="nb-NO" dirty="0"/>
              <a:t>Klikk </a:t>
            </a:r>
            <a:r>
              <a:rPr lang="nb-NO" b="1" dirty="0"/>
              <a:t>Save</a:t>
            </a:r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E22D4D-74C4-4B4A-A902-150CF871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58" y="1477920"/>
            <a:ext cx="3320142" cy="51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23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3"/>
          </a:xfrm>
        </p:spPr>
        <p:txBody>
          <a:bodyPr/>
          <a:lstStyle/>
          <a:p>
            <a:r>
              <a:rPr lang="nb-NO" dirty="0"/>
              <a:t>Koble opp Shelly 1PM til Wi-Fi – del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0837" cy="2802359"/>
          </a:xfrm>
        </p:spPr>
        <p:txBody>
          <a:bodyPr>
            <a:normAutofit/>
          </a:bodyPr>
          <a:lstStyle/>
          <a:p>
            <a:r>
              <a:rPr lang="nb-NO" dirty="0"/>
              <a:t>Gå tilbake til Home Assistant</a:t>
            </a:r>
          </a:p>
          <a:p>
            <a:r>
              <a:rPr lang="nb-NO" dirty="0"/>
              <a:t>Du skal ha fått et nytt varsel om ny enhet</a:t>
            </a:r>
          </a:p>
          <a:p>
            <a:r>
              <a:rPr lang="nb-NO" dirty="0"/>
              <a:t>Konfigurer den nye enheten på samme måte som tidligere</a:t>
            </a:r>
          </a:p>
          <a:p>
            <a:r>
              <a:rPr lang="nb-NO" dirty="0"/>
              <a:t>Du har nå to enheter lagt til</a:t>
            </a:r>
          </a:p>
          <a:p>
            <a:endParaRPr lang="nb-NO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22D4D-74C4-4B4A-A902-150CF871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925" y="1384800"/>
            <a:ext cx="6100728" cy="5015999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D98A57C-CC5C-4878-90E3-427E43260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21225"/>
            <a:ext cx="29051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8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390291" cy="1705952"/>
          </a:xfrm>
        </p:spPr>
        <p:txBody>
          <a:bodyPr>
            <a:normAutofit fontScale="90000"/>
          </a:bodyPr>
          <a:lstStyle/>
          <a:p>
            <a:r>
              <a:rPr lang="nb-NO" dirty="0"/>
              <a:t>Kontroller Shelly Plug S og 1PM i Home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579077"/>
            <a:ext cx="4750837" cy="3509107"/>
          </a:xfrm>
        </p:spPr>
        <p:txBody>
          <a:bodyPr>
            <a:normAutofit/>
          </a:bodyPr>
          <a:lstStyle/>
          <a:p>
            <a:r>
              <a:rPr lang="nb-NO" dirty="0"/>
              <a:t>Gå til </a:t>
            </a:r>
            <a:r>
              <a:rPr lang="en-US" b="1" dirty="0"/>
              <a:t>Overview</a:t>
            </a:r>
          </a:p>
          <a:p>
            <a:r>
              <a:rPr lang="nb-NO" dirty="0"/>
              <a:t>Både vifte og lys er nå blitt lagt til automatisk</a:t>
            </a:r>
          </a:p>
          <a:p>
            <a:r>
              <a:rPr lang="nb-NO" dirty="0"/>
              <a:t>Prøv å slå av og på enhetene med skyvebryterne</a:t>
            </a:r>
          </a:p>
          <a:p>
            <a:r>
              <a:rPr lang="nb-NO" dirty="0"/>
              <a:t>Prøv også å bruke fysiske brytere til å påvirke modus</a:t>
            </a:r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22D4D-74C4-4B4A-A902-150CF871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0144" y="704862"/>
            <a:ext cx="5854289" cy="501599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B9322A-979F-433B-B668-B17F5E9D877E}"/>
              </a:ext>
            </a:extLst>
          </p:cNvPr>
          <p:cNvSpPr/>
          <p:nvPr/>
        </p:nvSpPr>
        <p:spPr>
          <a:xfrm>
            <a:off x="10870163" y="2914281"/>
            <a:ext cx="587829" cy="298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7DD1DD-626E-45AF-B1EE-66B4C3C115EC}"/>
              </a:ext>
            </a:extLst>
          </p:cNvPr>
          <p:cNvSpPr/>
          <p:nvPr/>
        </p:nvSpPr>
        <p:spPr>
          <a:xfrm>
            <a:off x="10870162" y="4525108"/>
            <a:ext cx="587829" cy="298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81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0416" y="1825624"/>
            <a:ext cx="6370879" cy="3572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51215" cy="45658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på </a:t>
            </a:r>
            <a:r>
              <a:rPr lang="nb-NO" sz="2000" b="1" dirty="0"/>
              <a:t>Supervisor</a:t>
            </a:r>
            <a:r>
              <a:rPr lang="nb-NO" sz="2000" dirty="0"/>
              <a:t> nederst til venstre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nb-NO" sz="2000" b="1" dirty="0"/>
              <a:t>Add-on Store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Scroll</a:t>
            </a:r>
            <a:r>
              <a:rPr lang="nb-NO" sz="2000" dirty="0"/>
              <a:t> ned til </a:t>
            </a:r>
            <a:r>
              <a:rPr lang="en-US" sz="2000" b="1" dirty="0"/>
              <a:t>Home Assistant Community Add-ons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Finn </a:t>
            </a:r>
            <a:r>
              <a:rPr lang="nb-NO" sz="2000" b="1" dirty="0"/>
              <a:t>Node-RED</a:t>
            </a:r>
            <a:r>
              <a:rPr lang="nb-NO" sz="2000" dirty="0"/>
              <a:t> i listen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på den for å gå videre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0B0A2-6CD7-408C-84B7-0B1B5C0C91DB}"/>
              </a:ext>
            </a:extLst>
          </p:cNvPr>
          <p:cNvSpPr/>
          <p:nvPr/>
        </p:nvSpPr>
        <p:spPr>
          <a:xfrm>
            <a:off x="6804251" y="4561393"/>
            <a:ext cx="2656991" cy="570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0416" y="1828935"/>
            <a:ext cx="6370879" cy="356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51215" cy="45658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på </a:t>
            </a:r>
            <a:r>
              <a:rPr lang="en-US" sz="2000" b="1" dirty="0"/>
              <a:t>Install</a:t>
            </a:r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0B0A2-6CD7-408C-84B7-0B1B5C0C91DB}"/>
              </a:ext>
            </a:extLst>
          </p:cNvPr>
          <p:cNvSpPr/>
          <p:nvPr/>
        </p:nvSpPr>
        <p:spPr>
          <a:xfrm>
            <a:off x="6925550" y="4108546"/>
            <a:ext cx="678900" cy="482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9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0416" y="1828935"/>
            <a:ext cx="6370879" cy="356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51215" cy="45658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på </a:t>
            </a:r>
            <a:r>
              <a:rPr lang="en-US" sz="2000" b="1" dirty="0"/>
              <a:t>Install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Vent på at add-on blir lastet ned og installert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0B0A2-6CD7-408C-84B7-0B1B5C0C91DB}"/>
              </a:ext>
            </a:extLst>
          </p:cNvPr>
          <p:cNvSpPr/>
          <p:nvPr/>
        </p:nvSpPr>
        <p:spPr>
          <a:xfrm>
            <a:off x="6925550" y="4108546"/>
            <a:ext cx="678900" cy="4821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997" y="1415077"/>
            <a:ext cx="6525924" cy="4855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51215" cy="45658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en-US" sz="2000" b="1" dirty="0"/>
              <a:t>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Skriv inn noen tilfeldige tall og bokstaver i </a:t>
            </a:r>
            <a:r>
              <a:rPr lang="en-US" sz="2000" b="1" dirty="0"/>
              <a:t>credential_secret</a:t>
            </a:r>
            <a:r>
              <a:rPr lang="nb-NO" sz="2000" dirty="0"/>
              <a:t> som blir benyttet til å kryptere sikkerhetsnøkler i Node-RED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Sett </a:t>
            </a:r>
            <a:r>
              <a:rPr lang="nb-NO" sz="2000" b="1" dirty="0"/>
              <a:t>ssl</a:t>
            </a:r>
            <a:r>
              <a:rPr lang="nb-NO" sz="2000" dirty="0"/>
              <a:t> til </a:t>
            </a:r>
            <a:r>
              <a:rPr lang="nb-NO" sz="2000" i="1" dirty="0"/>
              <a:t>false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nb-NO" sz="2000" b="1" dirty="0"/>
              <a:t>Save</a:t>
            </a:r>
          </a:p>
          <a:p>
            <a:pPr marL="514350" indent="-514350">
              <a:buFont typeface="+mj-lt"/>
              <a:buAutoNum type="arabicPeriod"/>
            </a:pPr>
            <a:endParaRPr lang="nb-NO" sz="2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0B0A2-6CD7-408C-84B7-0B1B5C0C91DB}"/>
              </a:ext>
            </a:extLst>
          </p:cNvPr>
          <p:cNvSpPr/>
          <p:nvPr/>
        </p:nvSpPr>
        <p:spPr>
          <a:xfrm>
            <a:off x="7989239" y="2429037"/>
            <a:ext cx="893503" cy="311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815D11-CD3D-4F9C-AD0C-5789F39FCF26}"/>
              </a:ext>
            </a:extLst>
          </p:cNvPr>
          <p:cNvSpPr/>
          <p:nvPr/>
        </p:nvSpPr>
        <p:spPr>
          <a:xfrm>
            <a:off x="6909998" y="3420221"/>
            <a:ext cx="893503" cy="311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EF1FA2-5496-4BD6-AF67-A4AF7A2098F1}"/>
              </a:ext>
            </a:extLst>
          </p:cNvPr>
          <p:cNvSpPr/>
          <p:nvPr/>
        </p:nvSpPr>
        <p:spPr>
          <a:xfrm>
            <a:off x="6994580" y="3731825"/>
            <a:ext cx="1076400" cy="311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BEEF-6A0F-4BD5-816F-7540BAB2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Hva er Home Assistant?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906E-69F4-430A-82BC-C8945176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/>
              <a:t>En programvare man installerer på en datamaskin i hjemmet, som kan styre og automatisere f.eks. smartbrytere, termostater, lys, sensorer og mye mer. Tilsvarende SmartThings, FutureHome, Homey, osv.</a:t>
            </a:r>
          </a:p>
          <a:p>
            <a:endParaRPr lang="nb-NO" noProof="0" dirty="0"/>
          </a:p>
          <a:p>
            <a:r>
              <a:rPr lang="nb-NO" noProof="0" dirty="0"/>
              <a:t>Nettsiden </a:t>
            </a:r>
            <a:r>
              <a:rPr lang="nb-NO" noProof="0" dirty="0">
                <a:hlinkClick r:id="rId2"/>
              </a:rPr>
              <a:t>home-assistant.io</a:t>
            </a:r>
            <a:r>
              <a:rPr lang="nb-NO" noProof="0" dirty="0"/>
              <a:t> beskriver det slik:</a:t>
            </a:r>
          </a:p>
          <a:p>
            <a:r>
              <a:rPr lang="en-US" i="1" noProof="0" dirty="0"/>
              <a:t>Open </a:t>
            </a:r>
            <a:r>
              <a:rPr lang="en-US" i="1" dirty="0"/>
              <a:t>source</a:t>
            </a:r>
            <a:r>
              <a:rPr lang="en-US" i="1" noProof="0" dirty="0"/>
              <a:t> home automation that puts local control and privacy first. Powered by a worldwide community of tinkerers and DIY enthusiasts. Perfect to run on a Raspberry Pi or a local server.</a:t>
            </a:r>
          </a:p>
          <a:p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238503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997" y="1796104"/>
            <a:ext cx="6525924" cy="409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51215" cy="45658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nb-NO" sz="2000" b="1" dirty="0"/>
              <a:t>Info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Slå på </a:t>
            </a:r>
            <a:r>
              <a:rPr lang="en-US" sz="2000" b="1" dirty="0"/>
              <a:t>Watchdog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Du kan også slå på </a:t>
            </a:r>
            <a:r>
              <a:rPr lang="en-US" sz="2000" b="1" dirty="0"/>
              <a:t>Auto update</a:t>
            </a:r>
            <a:r>
              <a:rPr lang="nb-NO" sz="2000" dirty="0"/>
              <a:t>, men det er som regel smart å la denne stå av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Slå på </a:t>
            </a:r>
            <a:r>
              <a:rPr lang="nb-NO" sz="2000" b="1" dirty="0"/>
              <a:t>Show in sidebar</a:t>
            </a:r>
            <a:endParaRPr lang="nb-NO" sz="2000" b="1" i="1" dirty="0"/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nb-NO" sz="2000" b="1" dirty="0"/>
              <a:t>Start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nb-NO" sz="2000" b="1" dirty="0"/>
              <a:t>Log</a:t>
            </a:r>
            <a:r>
              <a:rPr lang="nb-NO" sz="2000" dirty="0"/>
              <a:t> dersom du har problemer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0B0A2-6CD7-408C-84B7-0B1B5C0C91DB}"/>
              </a:ext>
            </a:extLst>
          </p:cNvPr>
          <p:cNvSpPr/>
          <p:nvPr/>
        </p:nvSpPr>
        <p:spPr>
          <a:xfrm>
            <a:off x="9050695" y="4472441"/>
            <a:ext cx="673660" cy="311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815D11-CD3D-4F9C-AD0C-5789F39FCF26}"/>
              </a:ext>
            </a:extLst>
          </p:cNvPr>
          <p:cNvSpPr/>
          <p:nvPr/>
        </p:nvSpPr>
        <p:spPr>
          <a:xfrm>
            <a:off x="6736703" y="5514392"/>
            <a:ext cx="821094" cy="3747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EF1FA2-5496-4BD6-AF67-A4AF7A2098F1}"/>
              </a:ext>
            </a:extLst>
          </p:cNvPr>
          <p:cNvSpPr/>
          <p:nvPr/>
        </p:nvSpPr>
        <p:spPr>
          <a:xfrm>
            <a:off x="9050694" y="5112756"/>
            <a:ext cx="673660" cy="3116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DE82DC-27FE-4490-9E5E-ADEE7CB765AE}"/>
              </a:ext>
            </a:extLst>
          </p:cNvPr>
          <p:cNvSpPr/>
          <p:nvPr/>
        </p:nvSpPr>
        <p:spPr>
          <a:xfrm>
            <a:off x="10248123" y="1691238"/>
            <a:ext cx="673660" cy="436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0039D5-9EA4-42A2-B177-8A49D19B8400}"/>
              </a:ext>
            </a:extLst>
          </p:cNvPr>
          <p:cNvSpPr/>
          <p:nvPr/>
        </p:nvSpPr>
        <p:spPr>
          <a:xfrm>
            <a:off x="7863299" y="1691238"/>
            <a:ext cx="673660" cy="4361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08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415" y="1418413"/>
            <a:ext cx="6711879" cy="4631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13"/>
            <a:ext cx="4351215" cy="543958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en-US" sz="2000" b="1" dirty="0"/>
              <a:t>Configuration / Addons… / Addon-on Store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Scroll</a:t>
            </a:r>
            <a:r>
              <a:rPr lang="nb-NO" sz="2000" dirty="0"/>
              <a:t> ned til </a:t>
            </a:r>
            <a:r>
              <a:rPr lang="nb-NO" sz="2000" b="1" dirty="0"/>
              <a:t>Terminal &amp; SSH</a:t>
            </a:r>
            <a:r>
              <a:rPr lang="nb-NO" sz="2000" dirty="0"/>
              <a:t> under </a:t>
            </a:r>
            <a:r>
              <a:rPr lang="en-US" sz="2000" i="1" dirty="0"/>
              <a:t>Official add-ons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inn på den og klikk </a:t>
            </a:r>
            <a:r>
              <a:rPr lang="en-US" sz="2000" b="1" dirty="0"/>
              <a:t>Install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Vent på at add-on installerer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en-US" sz="2000" b="1" dirty="0"/>
              <a:t>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Skriv inn en SSH </a:t>
            </a:r>
            <a:r>
              <a:rPr lang="en-US" sz="2000" dirty="0"/>
              <a:t>public key </a:t>
            </a:r>
            <a:r>
              <a:rPr lang="nb-NO" sz="2000" dirty="0"/>
              <a:t>under </a:t>
            </a:r>
            <a:r>
              <a:rPr lang="nb-NO" sz="2000" b="1" dirty="0"/>
              <a:t>authorized_keys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Legg inn navnet på den teksteditoren du foretrekker under </a:t>
            </a:r>
            <a:r>
              <a:rPr lang="nb-NO" sz="2000" b="1" dirty="0"/>
              <a:t>apks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</a:t>
            </a:r>
            <a:r>
              <a:rPr lang="nb-NO" sz="2000" b="1" dirty="0"/>
              <a:t> Save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Legg inn port</a:t>
            </a:r>
            <a:r>
              <a:rPr lang="nb-NO" sz="2000" b="1" dirty="0"/>
              <a:t> 22 </a:t>
            </a:r>
            <a:r>
              <a:rPr lang="nb-NO" sz="2000" dirty="0"/>
              <a:t>under </a:t>
            </a:r>
            <a:r>
              <a:rPr lang="nb-NO" sz="2000" i="1" dirty="0"/>
              <a:t>Network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nb-NO" sz="2000" b="1" dirty="0"/>
              <a:t>Save</a:t>
            </a:r>
          </a:p>
          <a:p>
            <a:pPr marL="514350" indent="-514350">
              <a:buFont typeface="+mj-lt"/>
              <a:buAutoNum type="arabicPeriod"/>
            </a:pPr>
            <a:endParaRPr lang="nb-NO" sz="2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0B0A2-6CD7-408C-84B7-0B1B5C0C91DB}"/>
              </a:ext>
            </a:extLst>
          </p:cNvPr>
          <p:cNvSpPr/>
          <p:nvPr/>
        </p:nvSpPr>
        <p:spPr>
          <a:xfrm>
            <a:off x="7002587" y="2588174"/>
            <a:ext cx="3867576" cy="649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815D11-CD3D-4F9C-AD0C-5789F39FCF26}"/>
              </a:ext>
            </a:extLst>
          </p:cNvPr>
          <p:cNvSpPr/>
          <p:nvPr/>
        </p:nvSpPr>
        <p:spPr>
          <a:xfrm>
            <a:off x="7221895" y="5236984"/>
            <a:ext cx="391885" cy="3747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EF1FA2-5496-4BD6-AF67-A4AF7A2098F1}"/>
              </a:ext>
            </a:extLst>
          </p:cNvPr>
          <p:cNvSpPr/>
          <p:nvPr/>
        </p:nvSpPr>
        <p:spPr>
          <a:xfrm>
            <a:off x="7002586" y="3273198"/>
            <a:ext cx="869107" cy="3747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19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415" y="1640768"/>
            <a:ext cx="6711879" cy="4187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13"/>
            <a:ext cx="4351215" cy="543958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nb-NO" sz="2000" b="1" dirty="0"/>
              <a:t>Info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Slå på </a:t>
            </a:r>
            <a:r>
              <a:rPr lang="en-US" sz="2000" b="1" dirty="0"/>
              <a:t>Watchdog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Slå på </a:t>
            </a:r>
            <a:r>
              <a:rPr lang="en-US" sz="2000" b="1" dirty="0"/>
              <a:t>Auto update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Slå på </a:t>
            </a:r>
            <a:r>
              <a:rPr lang="nb-NO" sz="2000" b="1" dirty="0"/>
              <a:t>Show in sidebar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på </a:t>
            </a:r>
            <a:r>
              <a:rPr lang="nb-NO" sz="2000" b="1" dirty="0"/>
              <a:t>Start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Sjekk </a:t>
            </a:r>
            <a:r>
              <a:rPr lang="nb-NO" sz="2000" b="1" dirty="0"/>
              <a:t>Log</a:t>
            </a:r>
            <a:r>
              <a:rPr lang="nb-NO" sz="2000" dirty="0"/>
              <a:t> dersom problemer oppstår</a:t>
            </a:r>
          </a:p>
          <a:p>
            <a:pPr marL="514350" indent="-514350">
              <a:buFont typeface="+mj-lt"/>
              <a:buAutoNum type="arabicPeriod"/>
            </a:pPr>
            <a:endParaRPr lang="nb-NO" sz="2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0B0A2-6CD7-408C-84B7-0B1B5C0C91DB}"/>
              </a:ext>
            </a:extLst>
          </p:cNvPr>
          <p:cNvSpPr/>
          <p:nvPr/>
        </p:nvSpPr>
        <p:spPr>
          <a:xfrm>
            <a:off x="9153330" y="4360990"/>
            <a:ext cx="492930" cy="1060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815D11-CD3D-4F9C-AD0C-5789F39FCF26}"/>
              </a:ext>
            </a:extLst>
          </p:cNvPr>
          <p:cNvSpPr/>
          <p:nvPr/>
        </p:nvSpPr>
        <p:spPr>
          <a:xfrm>
            <a:off x="6806643" y="5453186"/>
            <a:ext cx="545879" cy="3747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25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2102" y="1343608"/>
            <a:ext cx="7589080" cy="477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13"/>
            <a:ext cx="3374015" cy="543958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nb-NO" sz="2000" dirty="0">
                <a:hlinkClick r:id="rId3"/>
              </a:rPr>
              <a:t>https://github.com/zachowj/hass-node-red</a:t>
            </a:r>
            <a:r>
              <a:rPr lang="nb-NO" sz="2000" dirty="0"/>
              <a:t> i et annet nettleservindu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en-US" sz="2000" b="1" dirty="0"/>
              <a:t>Releases</a:t>
            </a:r>
            <a:r>
              <a:rPr lang="nb-NO" sz="2000" dirty="0"/>
              <a:t> (høyre side)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Kopier lenke til </a:t>
            </a:r>
            <a:r>
              <a:rPr lang="en-US" sz="2000" b="1" dirty="0"/>
              <a:t>Source code</a:t>
            </a:r>
            <a:r>
              <a:rPr lang="nb-NO" sz="2000" b="1" dirty="0"/>
              <a:t> (tar.gz)</a:t>
            </a:r>
            <a:r>
              <a:rPr lang="nb-NO" sz="2000" dirty="0"/>
              <a:t> – vi bruker versjon 1.0.6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nb-NO" sz="2000" b="1" dirty="0"/>
              <a:t>Terminal</a:t>
            </a:r>
            <a:r>
              <a:rPr lang="nb-NO" sz="2000" dirty="0"/>
              <a:t> i HA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Forsikre deg om at du står i hjemmemappen – bruk kommando </a:t>
            </a:r>
            <a:r>
              <a:rPr lang="nb-NO" sz="2000" b="1" dirty="0"/>
              <a:t>cd</a:t>
            </a:r>
            <a:r>
              <a:rPr lang="nb-NO" sz="2000" dirty="0"/>
              <a:t> for å komme dit</a:t>
            </a:r>
          </a:p>
          <a:p>
            <a:pPr marL="514350" indent="-514350">
              <a:buFont typeface="+mj-lt"/>
              <a:buAutoNum type="arabicPeriod"/>
            </a:pPr>
            <a:endParaRPr lang="nb-NO" sz="2000" b="1" dirty="0"/>
          </a:p>
          <a:p>
            <a:pPr marL="514350" indent="-514350">
              <a:buFont typeface="+mj-lt"/>
              <a:buAutoNum type="arabicPeriod"/>
            </a:pPr>
            <a:endParaRPr lang="nb-NO" sz="2000" b="1" dirty="0"/>
          </a:p>
        </p:txBody>
      </p:sp>
    </p:spTree>
    <p:extLst>
      <p:ext uri="{BB962C8B-B14F-4D97-AF65-F5344CB8AC3E}">
        <p14:creationId xmlns:p14="http://schemas.microsoft.com/office/powerpoint/2010/main" val="3060226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7517" y="1418413"/>
            <a:ext cx="7589080" cy="477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66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2820"/>
            <a:ext cx="4436327" cy="562021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1800" dirty="0"/>
              <a:t>Kjør følgende kommandoer: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1800" b="1" dirty="0"/>
              <a:t>wget </a:t>
            </a:r>
            <a:r>
              <a:rPr lang="da-DK" sz="1800" b="1" dirty="0">
                <a:hlinkClick r:id="rId3"/>
              </a:rPr>
              <a:t>https://github.com/zachowj/hass-node-red/archive/refs/tags/v1.0.6.tar.gz</a:t>
            </a:r>
            <a:r>
              <a:rPr lang="da-DK" sz="1800" b="1" dirty="0"/>
              <a:t> </a:t>
            </a:r>
            <a:r>
              <a:rPr lang="da-DK" sz="1800" dirty="0"/>
              <a:t>(laster ned arkiv - lenken kan du lime inn med Shift-Insert)</a:t>
            </a:r>
            <a:endParaRPr lang="nb-NO" sz="1800" dirty="0"/>
          </a:p>
          <a:p>
            <a:pPr marL="514350" indent="-514350">
              <a:buFont typeface="+mj-lt"/>
              <a:buAutoNum type="arabicPeriod"/>
            </a:pPr>
            <a:r>
              <a:rPr lang="nb-NO" sz="1800" b="1" dirty="0"/>
              <a:t>tar xzf v*.tar.gz</a:t>
            </a:r>
            <a:r>
              <a:rPr lang="nb-NO" sz="1800" dirty="0"/>
              <a:t> (pakker ut arkivet)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 err="1"/>
              <a:t>mkdir</a:t>
            </a:r>
            <a:r>
              <a:rPr lang="en-US" sz="1800" b="1" dirty="0"/>
              <a:t> –p </a:t>
            </a:r>
            <a:r>
              <a:rPr lang="en-US" sz="1800" dirty="0"/>
              <a:t>(</a:t>
            </a:r>
            <a:r>
              <a:rPr lang="en-US" sz="1800" dirty="0" err="1"/>
              <a:t>mellomrom</a:t>
            </a:r>
            <a:r>
              <a:rPr lang="en-US" sz="1800" dirty="0"/>
              <a:t>)</a:t>
            </a:r>
            <a:r>
              <a:rPr lang="en-US" sz="1800" b="1" dirty="0"/>
              <a:t> /config/</a:t>
            </a:r>
            <a:r>
              <a:rPr lang="en-US" sz="1800" b="1" dirty="0" err="1"/>
              <a:t>custom_components</a:t>
            </a:r>
            <a:r>
              <a:rPr lang="nb-NO" sz="1800" dirty="0"/>
              <a:t> (oppretter nye mapper)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b="1" dirty="0"/>
              <a:t>cp -r hass-node-red-*/custom_components/nodered </a:t>
            </a:r>
            <a:r>
              <a:rPr lang="nb-NO" sz="1800" dirty="0"/>
              <a:t>(mellomrom)</a:t>
            </a:r>
            <a:r>
              <a:rPr lang="nb-NO" sz="1800" b="1" dirty="0"/>
              <a:t> /config/custom_components/</a:t>
            </a:r>
            <a:r>
              <a:rPr lang="nb-NO" sz="1800" dirty="0"/>
              <a:t> (kopierer filer)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find /config/</a:t>
            </a:r>
            <a:r>
              <a:rPr lang="en-US" sz="1800" b="1" dirty="0" err="1"/>
              <a:t>custom_components</a:t>
            </a:r>
            <a:r>
              <a:rPr lang="en-US" sz="1800" b="1" dirty="0"/>
              <a:t>/</a:t>
            </a:r>
            <a:r>
              <a:rPr lang="nb-NO" sz="1800" dirty="0"/>
              <a:t> (for å verifisere at filer er kopiert)</a:t>
            </a:r>
          </a:p>
          <a:p>
            <a:pPr marL="514350" indent="-514350">
              <a:buFont typeface="+mj-lt"/>
              <a:buAutoNum type="arabicPeriod"/>
            </a:pPr>
            <a:endParaRPr lang="nb-NO" sz="2000" b="1" dirty="0"/>
          </a:p>
        </p:txBody>
      </p:sp>
    </p:spTree>
    <p:extLst>
      <p:ext uri="{BB962C8B-B14F-4D97-AF65-F5344CB8AC3E}">
        <p14:creationId xmlns:p14="http://schemas.microsoft.com/office/powerpoint/2010/main" val="3030946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345" y="1292244"/>
            <a:ext cx="7524206" cy="477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14"/>
            <a:ext cx="3836280" cy="477727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/>
              <a:t>Gå til </a:t>
            </a:r>
            <a:r>
              <a:rPr lang="en-US" sz="2000" b="1" dirty="0"/>
              <a:t>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Scroll</a:t>
            </a:r>
            <a:r>
              <a:rPr lang="nb-NO" sz="2000" dirty="0"/>
              <a:t> ned til </a:t>
            </a:r>
            <a:r>
              <a:rPr lang="nb-NO" sz="2000" b="1" dirty="0"/>
              <a:t>Server Controls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en-US" sz="2000" b="1" dirty="0"/>
              <a:t>Check configuration </a:t>
            </a:r>
            <a:r>
              <a:rPr lang="nb-NO" sz="2000" dirty="0"/>
              <a:t>for å forsikre deg om at alt er i orden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Klikk </a:t>
            </a:r>
            <a:r>
              <a:rPr lang="en-US" sz="2000" b="1" dirty="0"/>
              <a:t>Restart</a:t>
            </a:r>
            <a:r>
              <a:rPr lang="nb-NO" sz="2000" dirty="0"/>
              <a:t> under </a:t>
            </a:r>
            <a:r>
              <a:rPr lang="en-US" sz="2000" i="1" dirty="0"/>
              <a:t>Server management</a:t>
            </a:r>
            <a:r>
              <a:rPr lang="nb-NO" sz="2000" dirty="0"/>
              <a:t> for å starte Home Assistant på nytt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Vent på at Home Assistant restarter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/>
              <a:t>Melding nederst til høyre indikerer når den har startet opp igjen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600CCC-EA9B-4A63-AA41-97403317CF05}"/>
              </a:ext>
            </a:extLst>
          </p:cNvPr>
          <p:cNvSpPr/>
          <p:nvPr/>
        </p:nvSpPr>
        <p:spPr>
          <a:xfrm>
            <a:off x="8499624" y="3458532"/>
            <a:ext cx="1664486" cy="6662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BA69AA-55D9-4E1C-90A9-8A74A977CAD1}"/>
              </a:ext>
            </a:extLst>
          </p:cNvPr>
          <p:cNvSpPr/>
          <p:nvPr/>
        </p:nvSpPr>
        <p:spPr>
          <a:xfrm>
            <a:off x="7129974" y="5165411"/>
            <a:ext cx="628947" cy="4953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0A4C78-C75F-42D9-9697-73B4C4BE4258}"/>
              </a:ext>
            </a:extLst>
          </p:cNvPr>
          <p:cNvSpPr/>
          <p:nvPr/>
        </p:nvSpPr>
        <p:spPr>
          <a:xfrm>
            <a:off x="4580027" y="5637245"/>
            <a:ext cx="1612122" cy="4953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4190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7BA33-67DA-40A0-95CA-D0269297F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5785" y="1341998"/>
            <a:ext cx="7524206" cy="4677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963094" cy="1325563"/>
          </a:xfrm>
        </p:spPr>
        <p:txBody>
          <a:bodyPr/>
          <a:lstStyle/>
          <a:p>
            <a:r>
              <a:rPr lang="nb-NO" dirty="0"/>
              <a:t>Installasjon av Node-RED – del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13"/>
            <a:ext cx="3438889" cy="499171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1800" dirty="0"/>
              <a:t>Gå til </a:t>
            </a:r>
            <a:r>
              <a:rPr lang="en-US" sz="1800" b="1" dirty="0"/>
              <a:t>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dirty="0"/>
              <a:t>Gå til </a:t>
            </a:r>
            <a:r>
              <a:rPr lang="nb-NO" sz="1800" b="1" dirty="0"/>
              <a:t>Integrations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dirty="0"/>
              <a:t>Klikk </a:t>
            </a:r>
            <a:r>
              <a:rPr lang="en-US" sz="1800" b="1" dirty="0"/>
              <a:t>Add integration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dirty="0"/>
              <a:t>Søk etter </a:t>
            </a:r>
            <a:r>
              <a:rPr lang="nb-NO" sz="1800" b="1" dirty="0"/>
              <a:t>Node-RED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dirty="0"/>
              <a:t>Klikk på </a:t>
            </a:r>
            <a:r>
              <a:rPr lang="nb-NO" sz="1800" b="1" dirty="0"/>
              <a:t>Node-RED Companion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dirty="0"/>
              <a:t>Klikk på </a:t>
            </a:r>
            <a:r>
              <a:rPr lang="en-US" sz="1800" b="1" dirty="0"/>
              <a:t>Submit</a:t>
            </a:r>
            <a:r>
              <a:rPr lang="nb-NO" sz="1800" b="1" dirty="0"/>
              <a:t> </a:t>
            </a:r>
            <a:r>
              <a:rPr lang="nb-NO" sz="1800" dirty="0"/>
              <a:t>og</a:t>
            </a:r>
            <a:r>
              <a:rPr lang="nb-NO" sz="1800" b="1" dirty="0"/>
              <a:t> Finish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dirty="0"/>
              <a:t>Klikk inn på </a:t>
            </a:r>
            <a:r>
              <a:rPr lang="nb-NO" sz="1800" b="1" dirty="0"/>
              <a:t>Node-RED</a:t>
            </a:r>
            <a:r>
              <a:rPr lang="nb-NO" sz="1800" dirty="0"/>
              <a:t> i venstremenyen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dirty="0"/>
              <a:t>Klikk blå knapp på toppen </a:t>
            </a:r>
            <a:r>
              <a:rPr lang="nb-NO" sz="1800" b="1" dirty="0"/>
              <a:t>Update Home Assistant Nodes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dirty="0"/>
              <a:t>Klikk knappen </a:t>
            </a:r>
            <a:r>
              <a:rPr lang="nb-NO" sz="1800" b="1" dirty="0"/>
              <a:t>Update Nodes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1800" dirty="0"/>
              <a:t>Avslutt med å klikke den røde </a:t>
            </a:r>
            <a:r>
              <a:rPr lang="en-US" sz="1800" b="1" dirty="0"/>
              <a:t>Deploy</a:t>
            </a:r>
            <a:r>
              <a:rPr lang="nb-NO" sz="1800" dirty="0"/>
              <a:t>-knappen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600CCC-EA9B-4A63-AA41-97403317CF05}"/>
              </a:ext>
            </a:extLst>
          </p:cNvPr>
          <p:cNvSpPr/>
          <p:nvPr/>
        </p:nvSpPr>
        <p:spPr>
          <a:xfrm>
            <a:off x="6889692" y="2197360"/>
            <a:ext cx="1339908" cy="3758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BA69AA-55D9-4E1C-90A9-8A74A977CAD1}"/>
              </a:ext>
            </a:extLst>
          </p:cNvPr>
          <p:cNvSpPr/>
          <p:nvPr/>
        </p:nvSpPr>
        <p:spPr>
          <a:xfrm>
            <a:off x="6771185" y="1816807"/>
            <a:ext cx="627992" cy="3758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0A4C78-C75F-42D9-9697-73B4C4BE4258}"/>
              </a:ext>
            </a:extLst>
          </p:cNvPr>
          <p:cNvSpPr/>
          <p:nvPr/>
        </p:nvSpPr>
        <p:spPr>
          <a:xfrm>
            <a:off x="10371613" y="5516002"/>
            <a:ext cx="1612122" cy="4953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75862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Hente badetemperatur fra badetassen.no – 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10032999" cy="4314092"/>
          </a:xfrm>
        </p:spPr>
        <p:txBody>
          <a:bodyPr>
            <a:normAutofit lnSpcReduction="10000"/>
          </a:bodyPr>
          <a:lstStyle/>
          <a:p>
            <a:r>
              <a:rPr lang="nb-NO" dirty="0"/>
              <a:t>Gå til </a:t>
            </a:r>
            <a:r>
              <a:rPr lang="nb-NO" dirty="0">
                <a:hlinkClick r:id="rId2"/>
              </a:rPr>
              <a:t>badetassen.no</a:t>
            </a:r>
            <a:r>
              <a:rPr lang="nb-NO" dirty="0"/>
              <a:t> i en egen fane i nettleseren</a:t>
            </a:r>
          </a:p>
          <a:p>
            <a:r>
              <a:rPr lang="nb-NO" dirty="0"/>
              <a:t>Søk opp en strand du liker</a:t>
            </a:r>
          </a:p>
          <a:p>
            <a:r>
              <a:rPr lang="nb-NO" dirty="0"/>
              <a:t>Skriv inn f.eks. </a:t>
            </a:r>
            <a:r>
              <a:rPr lang="nb-NO" b="1" dirty="0"/>
              <a:t>Ringshaugstranda</a:t>
            </a:r>
          </a:p>
          <a:p>
            <a:r>
              <a:rPr lang="nb-NO" dirty="0"/>
              <a:t>Åpne utviklerverktøy i nettleseren (F12)</a:t>
            </a:r>
          </a:p>
          <a:p>
            <a:r>
              <a:rPr lang="nb-NO" dirty="0"/>
              <a:t>Gå til</a:t>
            </a:r>
            <a:r>
              <a:rPr lang="nb-NO" b="1" dirty="0"/>
              <a:t> Network</a:t>
            </a:r>
          </a:p>
          <a:p>
            <a:r>
              <a:rPr lang="nb-NO" dirty="0"/>
              <a:t>Last siden på nytt (Ctrl-R)</a:t>
            </a:r>
          </a:p>
          <a:p>
            <a:r>
              <a:rPr lang="nb-NO" dirty="0"/>
              <a:t>Skriv inn order </a:t>
            </a:r>
            <a:r>
              <a:rPr lang="en-US" b="1" dirty="0"/>
              <a:t>api</a:t>
            </a:r>
            <a:r>
              <a:rPr lang="nb-NO" dirty="0"/>
              <a:t> som filter</a:t>
            </a:r>
          </a:p>
          <a:p>
            <a:r>
              <a:rPr lang="nb-NO" dirty="0"/>
              <a:t>Finn GET-forespørselen som slutter med </a:t>
            </a:r>
            <a:r>
              <a:rPr lang="nb-NO" b="1" dirty="0"/>
              <a:t>/temp/1.0/api/location/</a:t>
            </a:r>
          </a:p>
          <a:p>
            <a:r>
              <a:rPr lang="nb-NO" dirty="0"/>
              <a:t>Klikk på linjen for å se mer detaljer</a:t>
            </a:r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0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Hente badetemperatur fra badetassen.no – 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10032999" cy="4314092"/>
          </a:xfrm>
        </p:spPr>
        <p:txBody>
          <a:bodyPr>
            <a:normAutofit fontScale="77500" lnSpcReduction="20000"/>
          </a:bodyPr>
          <a:lstStyle/>
          <a:p>
            <a:r>
              <a:rPr lang="nb-NO" dirty="0"/>
              <a:t>Klikk på </a:t>
            </a:r>
            <a:r>
              <a:rPr lang="en-US" b="1" dirty="0"/>
              <a:t>Response</a:t>
            </a:r>
          </a:p>
          <a:p>
            <a:r>
              <a:rPr lang="nb-NO" dirty="0"/>
              <a:t>Du skal nå få opp en liste over badestrender</a:t>
            </a:r>
          </a:p>
          <a:p>
            <a:r>
              <a:rPr lang="nb-NO" dirty="0"/>
              <a:t>Gå tilbake til </a:t>
            </a:r>
            <a:r>
              <a:rPr lang="nb-NO" b="1" dirty="0"/>
              <a:t>Headers</a:t>
            </a:r>
          </a:p>
          <a:p>
            <a:endParaRPr lang="nb-NO" b="1" dirty="0"/>
          </a:p>
          <a:p>
            <a:r>
              <a:rPr lang="nb-NO" dirty="0"/>
              <a:t>Kopier hele URL-en</a:t>
            </a:r>
          </a:p>
          <a:p>
            <a:r>
              <a:rPr lang="nb-NO" sz="2200" dirty="0"/>
              <a:t>https://prdl-apimgmt.lyse.no/apis/t/prod.altibox.lyse.no/temp/1.0/api/location/</a:t>
            </a:r>
          </a:p>
          <a:p>
            <a:r>
              <a:rPr lang="nb-NO" dirty="0"/>
              <a:t>Lim den inn midlertidig i et tekstdokument</a:t>
            </a:r>
          </a:p>
          <a:p>
            <a:endParaRPr lang="nb-NO" dirty="0"/>
          </a:p>
          <a:p>
            <a:r>
              <a:rPr lang="en-US" dirty="0"/>
              <a:t>Scroll</a:t>
            </a:r>
            <a:r>
              <a:rPr lang="nb-NO" dirty="0"/>
              <a:t> videre nedover til </a:t>
            </a:r>
            <a:r>
              <a:rPr lang="en-US" b="1" dirty="0"/>
              <a:t>Request Headers</a:t>
            </a:r>
          </a:p>
          <a:p>
            <a:r>
              <a:rPr lang="nb-NO" dirty="0"/>
              <a:t>Kopier verdien </a:t>
            </a:r>
            <a:r>
              <a:rPr lang="en-US" b="1" dirty="0"/>
              <a:t>Authorization</a:t>
            </a:r>
          </a:p>
          <a:p>
            <a:r>
              <a:rPr lang="en-US" dirty="0">
                <a:latin typeface="Consolas" panose="020B0609020204030204" pitchFamily="49" charset="0"/>
              </a:rPr>
              <a:t>Bearer</a:t>
            </a:r>
            <a:r>
              <a:rPr lang="nb-NO" dirty="0">
                <a:latin typeface="Consolas" panose="020B0609020204030204" pitchFamily="49" charset="0"/>
              </a:rPr>
              <a:t> 9df43895-3d09-30d5-afe4-db2bf92a86f0</a:t>
            </a:r>
          </a:p>
          <a:p>
            <a:r>
              <a:rPr lang="nb-NO" dirty="0"/>
              <a:t>Lim denne verdien også inn i det midlertidige tekstdokumentet</a:t>
            </a:r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06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Hente badetemperatur fra badetassen.no – del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5617307" cy="4314092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Gå tilbake til </a:t>
            </a:r>
            <a:r>
              <a:rPr lang="nb-NO" b="1" dirty="0"/>
              <a:t>Home Assistant</a:t>
            </a:r>
          </a:p>
          <a:p>
            <a:r>
              <a:rPr lang="nb-NO" dirty="0"/>
              <a:t>Gå til </a:t>
            </a:r>
            <a:r>
              <a:rPr lang="nb-NO" b="1" dirty="0"/>
              <a:t>Node-RED</a:t>
            </a:r>
          </a:p>
          <a:p>
            <a:r>
              <a:rPr lang="nb-NO" dirty="0"/>
              <a:t>Skriv inn </a:t>
            </a:r>
            <a:r>
              <a:rPr lang="nb-NO" b="1" dirty="0"/>
              <a:t>http</a:t>
            </a:r>
            <a:r>
              <a:rPr lang="nb-NO" dirty="0"/>
              <a:t> i søkefeltet</a:t>
            </a:r>
          </a:p>
          <a:p>
            <a:r>
              <a:rPr lang="nb-NO" dirty="0"/>
              <a:t>Dra en </a:t>
            </a:r>
            <a:r>
              <a:rPr lang="en-US" b="1" dirty="0"/>
              <a:t>http request</a:t>
            </a:r>
            <a:r>
              <a:rPr lang="nb-NO" dirty="0"/>
              <a:t>-node ut i arbeidsområdet</a:t>
            </a:r>
          </a:p>
          <a:p>
            <a:r>
              <a:rPr lang="nb-NO" dirty="0"/>
              <a:t>Legg til en </a:t>
            </a:r>
            <a:r>
              <a:rPr lang="en-US" b="1" dirty="0"/>
              <a:t>inject</a:t>
            </a:r>
            <a:r>
              <a:rPr lang="nb-NO" dirty="0"/>
              <a:t>-node</a:t>
            </a:r>
          </a:p>
          <a:p>
            <a:r>
              <a:rPr lang="nb-NO" dirty="0"/>
              <a:t>Legg til en </a:t>
            </a:r>
            <a:r>
              <a:rPr lang="nb-NO" b="1" dirty="0"/>
              <a:t>split</a:t>
            </a:r>
            <a:r>
              <a:rPr lang="nb-NO" dirty="0"/>
              <a:t>-node</a:t>
            </a:r>
          </a:p>
          <a:p>
            <a:r>
              <a:rPr lang="nb-NO" dirty="0"/>
              <a:t>Legg til en </a:t>
            </a:r>
            <a:r>
              <a:rPr lang="en-US" b="1" dirty="0"/>
              <a:t>switch</a:t>
            </a:r>
            <a:r>
              <a:rPr lang="nb-NO" dirty="0"/>
              <a:t>-node</a:t>
            </a:r>
          </a:p>
          <a:p>
            <a:r>
              <a:rPr lang="nb-NO" dirty="0"/>
              <a:t>Legg til en </a:t>
            </a:r>
            <a:r>
              <a:rPr lang="en-US" b="1" dirty="0"/>
              <a:t>debug</a:t>
            </a:r>
            <a:r>
              <a:rPr lang="nb-NO" dirty="0"/>
              <a:t>-node</a:t>
            </a:r>
          </a:p>
          <a:p>
            <a:r>
              <a:rPr lang="nb-NO" dirty="0"/>
              <a:t>Legg til en </a:t>
            </a:r>
            <a:r>
              <a:rPr lang="en-US" b="1" dirty="0"/>
              <a:t>entity</a:t>
            </a:r>
            <a:r>
              <a:rPr lang="nb-NO" dirty="0"/>
              <a:t>-node</a:t>
            </a:r>
          </a:p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37FBFB-2B07-4C9A-BD40-06AEB7A7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44" y="1597514"/>
            <a:ext cx="6800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0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DB4E-8426-453E-81EF-10A49282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Hva er Node-RED?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E052-F353-4DBE-8FC1-15999F8F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Er et flytbasert programmeringsmiljø, veldig likt </a:t>
            </a:r>
            <a:r>
              <a:rPr lang="nb-NO" noProof="0" dirty="0">
                <a:hlinkClick r:id="rId2"/>
              </a:rPr>
              <a:t>Scratch</a:t>
            </a:r>
            <a:r>
              <a:rPr lang="nb-NO" noProof="0" dirty="0"/>
              <a:t> i utseende, som baserer seg på manipulasjon og videresending av meldinger mellom noder, også kalt event-basert programmering.</a:t>
            </a:r>
          </a:p>
          <a:p>
            <a:endParaRPr lang="nb-NO" noProof="0" dirty="0"/>
          </a:p>
          <a:p>
            <a:r>
              <a:rPr lang="nb-NO" noProof="0" dirty="0"/>
              <a:t>Nettsiden </a:t>
            </a:r>
            <a:r>
              <a:rPr lang="nb-NO" noProof="0" dirty="0">
                <a:hlinkClick r:id="rId3"/>
              </a:rPr>
              <a:t>nodered.org</a:t>
            </a:r>
            <a:r>
              <a:rPr lang="nb-NO" noProof="0" dirty="0"/>
              <a:t> beskriver det slik:</a:t>
            </a:r>
          </a:p>
          <a:p>
            <a:r>
              <a:rPr lang="en-US" i="1" dirty="0"/>
              <a:t>Node-RED is a programming tool for wiring together hardware devices, APIs and online services in new and interesting ways. It provides a browser-based editor that makes it easy to wire together flows using the wide range of nodes in the palette that can be deployed to its runtime in a single-click.</a:t>
            </a:r>
          </a:p>
          <a:p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091319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Hente badetemperatur fra badetassen.no – del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r>
              <a:rPr lang="nb-NO" dirty="0"/>
              <a:t>Koble nodene sammen som vist på bildet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Sett opp </a:t>
            </a:r>
            <a:r>
              <a:rPr lang="en-US" dirty="0"/>
              <a:t>inject</a:t>
            </a:r>
            <a:r>
              <a:rPr lang="nb-NO" dirty="0"/>
              <a:t>-noden til å repetere hvert 30. minutt, med en umiddelbar verdi</a:t>
            </a:r>
          </a:p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FBFB-2B07-4C9A-BD40-06AEB7A7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8855" y="1774093"/>
            <a:ext cx="3947068" cy="2924419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82AD565-E89F-4C4A-AE5E-ED1DD6A34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55" y="5058019"/>
            <a:ext cx="38385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3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Hente badetemperatur fra badetassen.no – 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7A5DB8-76D0-493D-A299-F923030E9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1924" y="1414586"/>
            <a:ext cx="4257474" cy="461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6" y="1774093"/>
            <a:ext cx="58068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Kopier inn URL fra tidligere inn i </a:t>
            </a:r>
            <a:r>
              <a:rPr lang="nb-NO" sz="2400" b="1" dirty="0"/>
              <a:t>URL</a:t>
            </a:r>
            <a:r>
              <a:rPr lang="nb-NO" sz="2400" dirty="0"/>
              <a:t>-feltet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Kryss av for </a:t>
            </a:r>
            <a:r>
              <a:rPr lang="en-US" sz="2400" b="1" dirty="0"/>
              <a:t>Use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Velg type </a:t>
            </a:r>
            <a:r>
              <a:rPr lang="en-US" sz="2400" b="1" dirty="0"/>
              <a:t>Bearer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Kopier inn token fra tidligere inn i </a:t>
            </a:r>
            <a:r>
              <a:rPr lang="nb-NO" sz="2400" b="1" dirty="0"/>
              <a:t>Token</a:t>
            </a:r>
            <a:r>
              <a:rPr lang="nb-NO" sz="2400" dirty="0"/>
              <a:t>-feltet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OBS: Ikke inkluder ordet “</a:t>
            </a:r>
            <a:r>
              <a:rPr lang="en-US" sz="2400" b="1" dirty="0"/>
              <a:t>Bearer</a:t>
            </a:r>
            <a:r>
              <a:rPr lang="nb-NO" sz="2400" b="1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Endre </a:t>
            </a:r>
            <a:r>
              <a:rPr lang="nb-NO" sz="2400" b="1" dirty="0"/>
              <a:t>Return</a:t>
            </a:r>
            <a:r>
              <a:rPr lang="nb-NO" sz="2400" dirty="0"/>
              <a:t> til </a:t>
            </a:r>
            <a:r>
              <a:rPr lang="en-US" sz="2400" b="1" dirty="0"/>
              <a:t>a parsed JSON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Lagre noden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Split</a:t>
            </a:r>
            <a:r>
              <a:rPr lang="nb-NO" sz="2400" dirty="0"/>
              <a:t>-noden trenger ikke endres</a:t>
            </a:r>
          </a:p>
        </p:txBody>
      </p:sp>
    </p:spTree>
    <p:extLst>
      <p:ext uri="{BB962C8B-B14F-4D97-AF65-F5344CB8AC3E}">
        <p14:creationId xmlns:p14="http://schemas.microsoft.com/office/powerpoint/2010/main" val="878024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Hente badetemperatur fra badetassen.no – del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6267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Rediger </a:t>
            </a:r>
            <a:r>
              <a:rPr lang="en-US" sz="2800" b="1" dirty="0"/>
              <a:t>switch</a:t>
            </a:r>
            <a:r>
              <a:rPr lang="nb-NO" sz="2800" dirty="0"/>
              <a:t>-noden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Endre </a:t>
            </a:r>
            <a:r>
              <a:rPr lang="nb-NO" sz="2800" b="1" dirty="0"/>
              <a:t>Property</a:t>
            </a:r>
            <a:r>
              <a:rPr lang="nb-NO" sz="2800" dirty="0"/>
              <a:t> til </a:t>
            </a:r>
            <a:r>
              <a:rPr lang="nb-NO" sz="2800" b="1" dirty="0"/>
              <a:t>msg.payload.Name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Endre regel nr. 1 til å være nøyaktig lik </a:t>
            </a:r>
            <a:r>
              <a:rPr lang="nb-NO" sz="2800" b="1" dirty="0"/>
              <a:t>Ringshaugstranda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Bruk knappen </a:t>
            </a:r>
            <a:r>
              <a:rPr lang="en-US" sz="2800" b="1" dirty="0"/>
              <a:t>add</a:t>
            </a:r>
            <a:r>
              <a:rPr lang="nb-NO" sz="2800" dirty="0"/>
              <a:t> for å legge til en ny regel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Endre regel nr. 2 til å være alle andre verdier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D64C4-162E-4BDE-A06A-059D5B00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6612" y="1414586"/>
            <a:ext cx="3887188" cy="54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4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773614" cy="1049460"/>
          </a:xfrm>
        </p:spPr>
        <p:txBody>
          <a:bodyPr>
            <a:normAutofit fontScale="90000"/>
          </a:bodyPr>
          <a:lstStyle/>
          <a:p>
            <a:r>
              <a:rPr lang="nb-NO" sz="4000" dirty="0"/>
              <a:t>Hente badetemperatur fra badetassen.no – del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2"/>
            <a:ext cx="66118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Rediger </a:t>
            </a:r>
            <a:r>
              <a:rPr lang="en-US" sz="2400" b="1" dirty="0"/>
              <a:t>entity</a:t>
            </a:r>
            <a:r>
              <a:rPr lang="nb-NO" sz="2400" dirty="0"/>
              <a:t>-noden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Fyll inn </a:t>
            </a:r>
            <a:r>
              <a:rPr lang="en-US" sz="2400" b="1" dirty="0"/>
              <a:t>state</a:t>
            </a:r>
            <a:r>
              <a:rPr lang="nb-NO" sz="2400" dirty="0"/>
              <a:t> med verdien </a:t>
            </a:r>
            <a:r>
              <a:rPr lang="nb-NO" sz="2400" b="1" dirty="0"/>
              <a:t>msg.payload.lastTemperature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Fyll inn resten av attributtene og konfigurasjon som vist på bildet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Attributtene er valgfrie, men </a:t>
            </a:r>
            <a:r>
              <a:rPr lang="en-US" sz="2400" b="1" dirty="0"/>
              <a:t>name</a:t>
            </a:r>
            <a:r>
              <a:rPr lang="nb-NO" sz="2400" dirty="0"/>
              <a:t>, </a:t>
            </a:r>
            <a:r>
              <a:rPr lang="nb-NO" sz="2400" b="1" dirty="0"/>
              <a:t>device_class</a:t>
            </a:r>
            <a:r>
              <a:rPr lang="nb-NO" sz="2400" dirty="0"/>
              <a:t> og </a:t>
            </a:r>
            <a:r>
              <a:rPr lang="nb-NO" sz="2400" b="1" dirty="0"/>
              <a:t>unit_of_measurement</a:t>
            </a:r>
            <a:r>
              <a:rPr lang="nb-NO" sz="2400" dirty="0"/>
              <a:t> bør fylles 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State class må være </a:t>
            </a:r>
            <a:r>
              <a:rPr lang="nb-NO" sz="2400" b="1" dirty="0"/>
              <a:t>measurement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Lagre noden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D64C4-162E-4BDE-A06A-059D5B000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6646" y="72187"/>
            <a:ext cx="3821723" cy="671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19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Hente badetemperatur fra badetassen.no – del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6" y="1774093"/>
            <a:ext cx="703352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Flyten er nå ferdig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Klikk på den røde </a:t>
            </a:r>
            <a:r>
              <a:rPr lang="en-US" sz="2000" b="1" dirty="0"/>
              <a:t>Deploy</a:t>
            </a:r>
            <a:r>
              <a:rPr lang="nb-NO" sz="2000" dirty="0"/>
              <a:t>-knappen for å lagre hele flyten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Klikk på </a:t>
            </a:r>
            <a:r>
              <a:rPr lang="en-US" sz="2000" b="1" dirty="0"/>
              <a:t>inject</a:t>
            </a:r>
            <a:r>
              <a:rPr lang="nb-NO" sz="2000" dirty="0"/>
              <a:t>-noden for å teste ut flyten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Gå til </a:t>
            </a:r>
            <a:r>
              <a:rPr lang="en-US" sz="2000" b="1" dirty="0"/>
              <a:t>debug</a:t>
            </a:r>
            <a:r>
              <a:rPr lang="nb-NO" sz="2000" dirty="0"/>
              <a:t>-vinduet for å se resultatet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Når du er fornøyd kan du klikke på den grønne </a:t>
            </a:r>
            <a:r>
              <a:rPr lang="en-US" sz="2000" b="1" dirty="0"/>
              <a:t>debug</a:t>
            </a:r>
            <a:r>
              <a:rPr lang="nb-NO" sz="2000" dirty="0"/>
              <a:t>-noden for å deaktivere </a:t>
            </a:r>
            <a:r>
              <a:rPr lang="en-US" sz="2000" dirty="0"/>
              <a:t>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Når </a:t>
            </a:r>
            <a:r>
              <a:rPr lang="en-US" sz="2000" dirty="0"/>
              <a:t>debugging</a:t>
            </a:r>
            <a:r>
              <a:rPr lang="nb-NO" sz="2000" dirty="0"/>
              <a:t> er deaktivert må du lagre flyten igjen ved å klikke den røde </a:t>
            </a:r>
            <a:r>
              <a:rPr lang="en-US" sz="2000" b="1" dirty="0"/>
              <a:t>Deploy</a:t>
            </a:r>
            <a:r>
              <a:rPr lang="nb-NO" sz="2000" dirty="0"/>
              <a:t>-knappen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Gå tilbake til </a:t>
            </a:r>
            <a:r>
              <a:rPr lang="en-US" sz="2000" b="1" dirty="0"/>
              <a:t>Overview</a:t>
            </a:r>
            <a:r>
              <a:rPr lang="nb-NO" sz="2000" dirty="0"/>
              <a:t> og sensoren er nå tilgjengelig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E6C0C7D-F3EF-4DD1-AB96-38B4212D1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34" y="1414586"/>
            <a:ext cx="3008289" cy="236024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A83E79-24F4-41C2-AD72-3A50257DA343}"/>
              </a:ext>
            </a:extLst>
          </p:cNvPr>
          <p:cNvSpPr/>
          <p:nvPr/>
        </p:nvSpPr>
        <p:spPr>
          <a:xfrm>
            <a:off x="8299937" y="1539632"/>
            <a:ext cx="397263" cy="3282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9EF7D6-DBFA-4E7A-B749-7FB81B4CD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54" y="3774831"/>
            <a:ext cx="2814469" cy="271022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748F6A-F416-4E76-8B1A-0709710CD4EB}"/>
              </a:ext>
            </a:extLst>
          </p:cNvPr>
          <p:cNvSpPr/>
          <p:nvPr/>
        </p:nvSpPr>
        <p:spPr>
          <a:xfrm>
            <a:off x="10171722" y="4005386"/>
            <a:ext cx="397263" cy="3282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8F3FE4-B2C9-4A42-BBE3-1BC452C31592}"/>
              </a:ext>
            </a:extLst>
          </p:cNvPr>
          <p:cNvSpPr/>
          <p:nvPr/>
        </p:nvSpPr>
        <p:spPr>
          <a:xfrm>
            <a:off x="10815859" y="2902631"/>
            <a:ext cx="397263" cy="3282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1A7DB3-D602-4C32-9DCB-67341D475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6" y="5532745"/>
            <a:ext cx="4198252" cy="11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96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93A6-B73A-4022-9512-8B53DFC6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1860" cy="1325563"/>
          </a:xfrm>
        </p:spPr>
        <p:txBody>
          <a:bodyPr>
            <a:normAutofit/>
          </a:bodyPr>
          <a:lstStyle/>
          <a:p>
            <a:r>
              <a:rPr lang="nb-NO" dirty="0"/>
              <a:t>Installasjon av ESPHome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4D24-1F64-4AD6-84D5-DE0B53ADE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4451" cy="4351338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Gå til</a:t>
            </a:r>
            <a:r>
              <a:rPr lang="en-US" dirty="0"/>
              <a:t> </a:t>
            </a:r>
            <a:r>
              <a:rPr lang="en-US" b="1" dirty="0"/>
              <a:t>Supervisor</a:t>
            </a:r>
            <a:r>
              <a:rPr lang="en-US" dirty="0"/>
              <a:t> / </a:t>
            </a:r>
            <a:r>
              <a:rPr lang="en-US" b="1" dirty="0"/>
              <a:t>Add-on Store</a:t>
            </a:r>
          </a:p>
          <a:p>
            <a:r>
              <a:rPr lang="en-US" dirty="0"/>
              <a:t>Scroll </a:t>
            </a:r>
            <a:r>
              <a:rPr lang="nb-NO" dirty="0"/>
              <a:t>ned til </a:t>
            </a:r>
            <a:r>
              <a:rPr lang="en-US" b="1" dirty="0"/>
              <a:t>Home Assistant Community Add-ons</a:t>
            </a:r>
          </a:p>
          <a:p>
            <a:r>
              <a:rPr lang="nb-NO" dirty="0"/>
              <a:t>Klikk på </a:t>
            </a:r>
            <a:r>
              <a:rPr lang="en-US" b="1" dirty="0"/>
              <a:t>ESPHome</a:t>
            </a:r>
          </a:p>
          <a:p>
            <a:r>
              <a:rPr lang="nb-NO" dirty="0"/>
              <a:t>Klikk på </a:t>
            </a:r>
            <a:r>
              <a:rPr lang="en-US" b="1" dirty="0"/>
              <a:t>Install</a:t>
            </a:r>
          </a:p>
          <a:p>
            <a:r>
              <a:rPr lang="nb-NO" dirty="0"/>
              <a:t>Vent på at installasjonen skal fullføre (opptil 5 minutter)</a:t>
            </a:r>
          </a:p>
          <a:p>
            <a:r>
              <a:rPr lang="nb-NO" dirty="0"/>
              <a:t>Slå på</a:t>
            </a:r>
            <a:r>
              <a:rPr lang="en-US" dirty="0"/>
              <a:t> </a:t>
            </a:r>
            <a:r>
              <a:rPr lang="en-US" b="1" dirty="0"/>
              <a:t>Watchdog</a:t>
            </a:r>
          </a:p>
          <a:p>
            <a:r>
              <a:rPr lang="nb-NO" dirty="0"/>
              <a:t>Slå på </a:t>
            </a:r>
            <a:r>
              <a:rPr lang="en-US" b="1" dirty="0"/>
              <a:t>Show in sidebar</a:t>
            </a:r>
          </a:p>
          <a:p>
            <a:r>
              <a:rPr lang="nb-NO" dirty="0"/>
              <a:t>Klikk</a:t>
            </a:r>
            <a:r>
              <a:rPr lang="en-US" dirty="0"/>
              <a:t> </a:t>
            </a:r>
            <a:r>
              <a:rPr lang="en-US" b="1" dirty="0"/>
              <a:t>Start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36C6CC-F023-4BC3-BF18-04D4F2570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651" y="1825625"/>
            <a:ext cx="6457409" cy="435133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44D5BF-58A4-4909-A04A-D12C988B8033}"/>
              </a:ext>
            </a:extLst>
          </p:cNvPr>
          <p:cNvSpPr/>
          <p:nvPr/>
        </p:nvSpPr>
        <p:spPr>
          <a:xfrm>
            <a:off x="7016620" y="5430416"/>
            <a:ext cx="457200" cy="27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64C689-B594-4B3A-BE73-56F8C443C7C4}"/>
              </a:ext>
            </a:extLst>
          </p:cNvPr>
          <p:cNvSpPr/>
          <p:nvPr/>
        </p:nvSpPr>
        <p:spPr>
          <a:xfrm>
            <a:off x="9276862" y="4376615"/>
            <a:ext cx="484553" cy="2579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2174E4-B316-46C2-A73C-77D58136527C}"/>
              </a:ext>
            </a:extLst>
          </p:cNvPr>
          <p:cNvSpPr/>
          <p:nvPr/>
        </p:nvSpPr>
        <p:spPr>
          <a:xfrm>
            <a:off x="9276862" y="5048738"/>
            <a:ext cx="484553" cy="2579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44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6050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Finn frem følgende utstyr: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/>
              <a:t>ESP8266 mikrokontroller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/>
              <a:t>USB-A til micro-USB-kabel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/>
              <a:t>HC-SR04 avstandsensor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400" dirty="0"/>
              <a:t>4 stk. dupont-kabler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Koble ESP8266 til Raspberry Pi ved hjelp av USB-kabelen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Ikke koble til avstandsensoren enda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Gå til </a:t>
            </a:r>
            <a:r>
              <a:rPr lang="nb-NO" sz="2400" b="1" dirty="0"/>
              <a:t>ESPHome</a:t>
            </a:r>
            <a:r>
              <a:rPr lang="nb-NO" sz="2400" dirty="0"/>
              <a:t> i Home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Klikk på </a:t>
            </a:r>
            <a:r>
              <a:rPr lang="en-US" sz="2400" b="1" dirty="0"/>
              <a:t>Add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725CA-D274-44A8-A308-AFD70FC0C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923" y="4353930"/>
            <a:ext cx="2208784" cy="1276186"/>
          </a:xfrm>
          <a:prstGeom prst="rect">
            <a:avLst/>
          </a:prstGeom>
        </p:spPr>
      </p:pic>
      <p:pic>
        <p:nvPicPr>
          <p:cNvPr id="7" name="Picture 6" descr="A model of a building&#10;&#10;Description automatically generated with low confidence">
            <a:extLst>
              <a:ext uri="{FF2B5EF4-FFF2-40B4-BE49-F238E27FC236}">
                <a16:creationId xmlns:a16="http://schemas.microsoft.com/office/drawing/2014/main" id="{CC8FB65F-2D8F-4CE4-947C-64476D6E6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29" y="1682775"/>
            <a:ext cx="2208784" cy="1767027"/>
          </a:xfrm>
          <a:prstGeom prst="rect">
            <a:avLst/>
          </a:prstGeom>
        </p:spPr>
      </p:pic>
      <p:pic>
        <p:nvPicPr>
          <p:cNvPr id="10" name="Picture 9" descr="A picture containing cable, connector, adapter&#10;&#10;Description automatically generated">
            <a:extLst>
              <a:ext uri="{FF2B5EF4-FFF2-40B4-BE49-F238E27FC236}">
                <a16:creationId xmlns:a16="http://schemas.microsoft.com/office/drawing/2014/main" id="{5FF48617-BD95-42B6-A803-F52B3A2A5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944" y="1774093"/>
            <a:ext cx="2208784" cy="15843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94A64-F8FC-48CC-A179-A36E5A808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648" y="3358486"/>
            <a:ext cx="18573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33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60508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Skriv inn et navn på enheten, f.eks. </a:t>
            </a:r>
            <a:r>
              <a:rPr lang="nb-NO" sz="2800" b="1" dirty="0"/>
              <a:t>fv-demo-piX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b="1" dirty="0"/>
              <a:t>OBS: Her kan man kun bruke små bokstaver og bindestrek (pga. DNS)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Fyll inn nettverksdetaljer for å koble til 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SSID:</a:t>
            </a:r>
            <a:r>
              <a:rPr lang="nb-NO" sz="2800" b="1" dirty="0"/>
              <a:t> folkeverkstedet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Passord for Wi-Fi-nettverket</a:t>
            </a:r>
            <a:endParaRPr lang="nb-NO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Klikk</a:t>
            </a:r>
            <a:r>
              <a:rPr lang="nb-NO" sz="2800" b="1" dirty="0"/>
              <a:t> </a:t>
            </a:r>
            <a:r>
              <a:rPr lang="en-US" sz="2800" b="1" dirty="0"/>
              <a:t>Next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8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76E243-F3B7-444E-B689-F0D610E28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6" y="1414586"/>
            <a:ext cx="3074237" cy="49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41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60508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Velg type mikrokontroller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Man </a:t>
            </a:r>
            <a:r>
              <a:rPr lang="nb-NO" sz="2400" i="1" dirty="0"/>
              <a:t>kan</a:t>
            </a:r>
            <a:r>
              <a:rPr lang="nb-NO" sz="2400" dirty="0"/>
              <a:t> velge ESP8266 her, men vi velger heller </a:t>
            </a:r>
            <a:r>
              <a:rPr lang="nb-NO" sz="2400" b="1" dirty="0"/>
              <a:t>NodeMCU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Det gjør at vi kan benytte pinnedefinisjonene som er trykket på kretskortet senere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Klikk </a:t>
            </a:r>
            <a:r>
              <a:rPr lang="en-US" sz="2400" b="1" dirty="0"/>
              <a:t>Next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Klikk</a:t>
            </a:r>
            <a:r>
              <a:rPr lang="nb-NO" sz="2400" b="1" dirty="0"/>
              <a:t> Close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En grunnleggende konfigurasjon er nå klar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Trykk </a:t>
            </a:r>
            <a:r>
              <a:rPr lang="nb-NO" sz="2400" b="1" dirty="0"/>
              <a:t>Edit</a:t>
            </a:r>
            <a:r>
              <a:rPr lang="nb-NO" sz="2400" dirty="0"/>
              <a:t> for å se detaljer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6E243-F3B7-444E-B689-F0D610E28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4890" y="1414586"/>
            <a:ext cx="3923633" cy="43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8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6050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Du skal nå se en konfigurasjon tilsvarende denne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Hver av dere har et eget passord konfigurert under </a:t>
            </a:r>
            <a:r>
              <a:rPr lang="nb-NO" sz="2000" b="1" dirty="0"/>
              <a:t>ota</a:t>
            </a:r>
            <a:r>
              <a:rPr lang="nb-NO" sz="2000" dirty="0"/>
              <a:t> og </a:t>
            </a:r>
            <a:r>
              <a:rPr lang="nb-NO" sz="2000" b="1" dirty="0"/>
              <a:t>ap</a:t>
            </a:r>
            <a:r>
              <a:rPr lang="nb-NO" sz="2000" dirty="0"/>
              <a:t>, det er helt normalt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Seksjonen </a:t>
            </a:r>
            <a:r>
              <a:rPr lang="nb-NO" sz="2000" b="1" dirty="0"/>
              <a:t>ota</a:t>
            </a:r>
            <a:r>
              <a:rPr lang="nb-NO" sz="2000" dirty="0"/>
              <a:t> benyttes for å programmere mikrokontrolleren over 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Seksjonen </a:t>
            </a:r>
            <a:r>
              <a:rPr lang="nb-NO" sz="2000" b="1" dirty="0"/>
              <a:t>ap</a:t>
            </a:r>
            <a:r>
              <a:rPr lang="nb-NO" sz="2000" dirty="0"/>
              <a:t> benyttes hvis mikrokontrolleren ikke klarer å koble til det konfigurerte nettverket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Dette er samme metode vi benyttet på Shelly for å sette opp nettverkstilhørighet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Men før vi kan gjøre mikrokontrolleren uavhengig av Raspberry Pi-en den er tilkoblet må vi installere denne konfigurasjonen på enheten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Klikk </a:t>
            </a:r>
            <a:r>
              <a:rPr lang="nb-NO" sz="2000" b="1" dirty="0"/>
              <a:t>Save</a:t>
            </a:r>
            <a:r>
              <a:rPr lang="nb-NO" sz="2000" dirty="0"/>
              <a:t> for å lagre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Klikk deretter </a:t>
            </a:r>
            <a:r>
              <a:rPr lang="en-US" sz="2000" b="1" dirty="0"/>
              <a:t>Install</a:t>
            </a:r>
            <a:endParaRPr lang="nb-NO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EF348-BC6E-43EB-ABA8-346CCCAB3A74}"/>
              </a:ext>
            </a:extLst>
          </p:cNvPr>
          <p:cNvSpPr txBox="1"/>
          <p:nvPr/>
        </p:nvSpPr>
        <p:spPr>
          <a:xfrm>
            <a:off x="7500814" y="1903445"/>
            <a:ext cx="4089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esphome: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name: fv-demo-pi2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platform: ESP8266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board: nodemcuv2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# Enable logging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logger: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# Enable Home Assistant API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api: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ota: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password: "c89074f19d713be29fe1fa8d7654d811"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wifi: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ssid: "folkeverkstedet"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password: "fo***st"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# Enable fallback hotspot (captive portal)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# in case wifi connection fails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ap: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ssid: "Fv-Demo-Pi2 Fallback Hotspot"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password: "FA2mdvXA4vNN"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captive_portal:</a:t>
            </a:r>
          </a:p>
        </p:txBody>
      </p:sp>
    </p:spTree>
    <p:extLst>
      <p:ext uri="{BB962C8B-B14F-4D97-AF65-F5344CB8AC3E}">
        <p14:creationId xmlns:p14="http://schemas.microsoft.com/office/powerpoint/2010/main" val="2501022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D6B0-8CAF-4A84-9ECD-4A7A6C49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Hva er ESPHome?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C363A-2595-49FF-AB72-1D96F468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/>
              <a:t>En web-basert løsning for å konfigurere ESP8266/ESP32-baserte mikrokontrollere uten å kunne Arduino og C/C++. Har et stort bibliotek av komponenter/elektronikk som er støttet. Gjør mye av det samme som </a:t>
            </a:r>
            <a:r>
              <a:rPr lang="nb-NO" noProof="0" dirty="0">
                <a:hlinkClick r:id="rId2"/>
              </a:rPr>
              <a:t>Tasmota</a:t>
            </a:r>
            <a:r>
              <a:rPr lang="nb-NO" noProof="0" dirty="0"/>
              <a:t>.</a:t>
            </a:r>
          </a:p>
          <a:p>
            <a:endParaRPr lang="nb-NO" noProof="0" dirty="0"/>
          </a:p>
          <a:p>
            <a:r>
              <a:rPr lang="nb-NO" noProof="0" dirty="0"/>
              <a:t>Nettsiden </a:t>
            </a:r>
            <a:r>
              <a:rPr lang="nb-NO" noProof="0" dirty="0">
                <a:hlinkClick r:id="rId3"/>
              </a:rPr>
              <a:t>esphome.io</a:t>
            </a:r>
            <a:r>
              <a:rPr lang="nb-NO" noProof="0" dirty="0"/>
              <a:t> beskriver det slik:</a:t>
            </a:r>
          </a:p>
          <a:p>
            <a:r>
              <a:rPr lang="en-US" i="1" dirty="0"/>
              <a:t>ESPHome is a system to control your ESP8266/ESP32 by simple yet powerful configuration files and control them remotely through Home Automation systems.</a:t>
            </a:r>
          </a:p>
        </p:txBody>
      </p:sp>
    </p:spTree>
    <p:extLst>
      <p:ext uri="{BB962C8B-B14F-4D97-AF65-F5344CB8AC3E}">
        <p14:creationId xmlns:p14="http://schemas.microsoft.com/office/powerpoint/2010/main" val="1531891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51425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Klikk </a:t>
            </a:r>
            <a:r>
              <a:rPr lang="en-US" sz="2000" b="1" dirty="0"/>
              <a:t>Plug into the computer running ESPHome 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Klikk deretter på</a:t>
            </a:r>
            <a:r>
              <a:rPr lang="nb-NO" sz="2000" b="1" dirty="0"/>
              <a:t> USB Serial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Et nytt vindu åpner seg hvor konfigurasjonen du har satt opp blir automatisk kompilert (</a:t>
            </a:r>
            <a:r>
              <a:rPr lang="en-US" sz="2000" dirty="0"/>
              <a:t>firmware</a:t>
            </a:r>
            <a:r>
              <a:rPr lang="nb-NO" sz="2000" dirty="0"/>
              <a:t>) og overført til mikrokontrolleren via USB (</a:t>
            </a:r>
            <a:r>
              <a:rPr lang="en-US" sz="2000" dirty="0"/>
              <a:t>flashing</a:t>
            </a:r>
            <a:r>
              <a:rPr lang="nb-NO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061345-6B6D-43AD-B666-97E20CB2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73" y="1774093"/>
            <a:ext cx="4933950" cy="417195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B31504-2B57-422B-ABE3-9848594E5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7" y="4487985"/>
            <a:ext cx="4876800" cy="21336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D18331-DEF3-4D7F-B936-7421669210F9}"/>
              </a:ext>
            </a:extLst>
          </p:cNvPr>
          <p:cNvSpPr/>
          <p:nvPr/>
        </p:nvSpPr>
        <p:spPr>
          <a:xfrm>
            <a:off x="6486769" y="3845169"/>
            <a:ext cx="4525108" cy="5470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64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898EB9-D31D-4537-9F4E-90C8F62C1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933685"/>
            <a:ext cx="5800725" cy="35242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9086427-7839-48BD-AABC-0026D0FE9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76385"/>
            <a:ext cx="6886575" cy="361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3B26F-7964-4CDC-B9BE-BEF5D5C5C3BF}"/>
              </a:ext>
            </a:extLst>
          </p:cNvPr>
          <p:cNvSpPr txBox="1"/>
          <p:nvPr/>
        </p:nvSpPr>
        <p:spPr>
          <a:xfrm>
            <a:off x="838200" y="1547446"/>
            <a:ext cx="1040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Når du ser denne meldingen er konfigurasjonen kompilert: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8B980-EFDE-4DFA-AAE1-8F4017A58783}"/>
              </a:ext>
            </a:extLst>
          </p:cNvPr>
          <p:cNvSpPr txBox="1"/>
          <p:nvPr/>
        </p:nvSpPr>
        <p:spPr>
          <a:xfrm>
            <a:off x="838198" y="2607053"/>
            <a:ext cx="1040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Når du ser denne meldingen er konfigurasjonen lastet opp til mikrokontrolleren: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87192-5C75-4AC4-BCE6-F2E08F4C825B}"/>
              </a:ext>
            </a:extLst>
          </p:cNvPr>
          <p:cNvSpPr txBox="1"/>
          <p:nvPr/>
        </p:nvSpPr>
        <p:spPr>
          <a:xfrm>
            <a:off x="8378092" y="3429000"/>
            <a:ext cx="3430954" cy="2585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/>
              <a:t>Hvis du opplever problemer, eller du ser at enheten ikke klarer å koble til nettverket, trykk på </a:t>
            </a:r>
            <a:r>
              <a:rPr lang="nb-NO" b="1" dirty="0"/>
              <a:t>Edit</a:t>
            </a:r>
            <a:r>
              <a:rPr lang="nb-NO" dirty="0"/>
              <a:t> og se om du har gjort noen feil i oppsettet og prøv igjen.</a:t>
            </a:r>
          </a:p>
          <a:p>
            <a:endParaRPr lang="nb-NO" dirty="0"/>
          </a:p>
          <a:p>
            <a:r>
              <a:rPr lang="nb-NO" dirty="0"/>
              <a:t>Så lenge mikrokontrolleren er koblet til med USB er det veldig enkelt å fikse en nettverksfeil.</a:t>
            </a:r>
          </a:p>
        </p:txBody>
      </p:sp>
    </p:spTree>
    <p:extLst>
      <p:ext uri="{BB962C8B-B14F-4D97-AF65-F5344CB8AC3E}">
        <p14:creationId xmlns:p14="http://schemas.microsoft.com/office/powerpoint/2010/main" val="3055364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040085" cy="124907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FB418-B8E4-474D-AA7F-50F7536AAB05}"/>
              </a:ext>
            </a:extLst>
          </p:cNvPr>
          <p:cNvSpPr txBox="1"/>
          <p:nvPr/>
        </p:nvSpPr>
        <p:spPr>
          <a:xfrm>
            <a:off x="838201" y="2120798"/>
            <a:ext cx="4965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Hvis alt har gått i orden skal du få opp noe tilsvarende det du ser til høyre med meldingen </a:t>
            </a:r>
            <a:r>
              <a:rPr lang="en-US" sz="2400" b="1" dirty="0"/>
              <a:t>WiFi Connected!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Alle skal nå ha fått en melding i Home Assistant om at nye enheter er oppdaget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Dette er grunnen til at vi valgte et unikt navn tidligere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119BEF-47D8-483C-83BD-9D2DC165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62" y="369184"/>
            <a:ext cx="5624903" cy="632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9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51425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Som vi har gjort tidligere, klikk </a:t>
            </a:r>
            <a:r>
              <a:rPr lang="en-US" sz="2000" b="1" dirty="0"/>
              <a:t>Configure</a:t>
            </a:r>
            <a:r>
              <a:rPr lang="nb-NO" sz="2000" dirty="0"/>
              <a:t> for å legge til vår ESPHome-baserte enhet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Klikk </a:t>
            </a:r>
            <a:r>
              <a:rPr lang="en-US" sz="2000" b="1" dirty="0"/>
              <a:t>Submit</a:t>
            </a:r>
            <a:r>
              <a:rPr lang="nb-NO" sz="2000" dirty="0"/>
              <a:t> for å godta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Velg et område, hvis ønskelig, og klikk </a:t>
            </a:r>
            <a:r>
              <a:rPr lang="nb-NO" sz="2000" b="1" dirty="0"/>
              <a:t>Finish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61345-6B6D-43AD-B666-97E20CB2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3910" y="1414586"/>
            <a:ext cx="4889889" cy="552404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EE4FAC-071E-4D7F-A125-B75599199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7" y="3284611"/>
            <a:ext cx="2754246" cy="34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83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67816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Hvis du klikker deg videre inn på enheten vil du legge merke til at den eksisterer, men det er ikke noen sensorer på 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Nå er tiden kommet til å legge inn konfigurasjon for vår avstandsensor (HC-SR04)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Gå tilbake til </a:t>
            </a:r>
            <a:r>
              <a:rPr lang="nb-NO" sz="2000" b="1" dirty="0"/>
              <a:t>ESPHome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Velg</a:t>
            </a:r>
            <a:r>
              <a:rPr lang="nb-NO" sz="2000" b="1" dirty="0"/>
              <a:t> Edit </a:t>
            </a:r>
            <a:r>
              <a:rPr lang="nb-NO" sz="2000" dirty="0"/>
              <a:t>på enheten din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Legg til konfigurasjonen til høyre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b="1" dirty="0"/>
              <a:t>OBS: Innrykk er viktig i YAML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Denne konfigurasjonen skal på toppnivå, på linjen etter </a:t>
            </a:r>
            <a:r>
              <a:rPr lang="nb-NO" sz="2000" b="1" dirty="0"/>
              <a:t>captive_portal: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Mer detaljer om konfigurasjonen finner du her: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>
                <a:hlinkClick r:id="rId2"/>
              </a:rPr>
              <a:t>https://esphome.io/components/sensor/ultrasonic.html</a:t>
            </a: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>
                <a:hlinkClick r:id="rId3"/>
              </a:rPr>
              <a:t>https://esphome.io/components/sensor/index.html#config-sensor</a:t>
            </a:r>
            <a:endParaRPr lang="nb-NO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E1871-8AB1-4F0A-8CFA-702E6AF316B9}"/>
              </a:ext>
            </a:extLst>
          </p:cNvPr>
          <p:cNvSpPr txBox="1"/>
          <p:nvPr/>
        </p:nvSpPr>
        <p:spPr>
          <a:xfrm>
            <a:off x="7850354" y="1866122"/>
            <a:ext cx="371960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sensor: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- platform: ultrasonic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trigger_pin: D1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echo_pin: D2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update_interval: 1s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accuracy_decimals: 3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name: "Ultrasonic Sensor"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0405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48387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Konfigurasjonen din skal nå se omtrent slik 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Trykk </a:t>
            </a:r>
            <a:r>
              <a:rPr lang="nb-NO" b="1" dirty="0"/>
              <a:t>Save</a:t>
            </a:r>
            <a:r>
              <a:rPr lang="nb-NO" dirty="0"/>
              <a:t> etterfulgt av </a:t>
            </a:r>
            <a:r>
              <a:rPr lang="en-US" b="1" dirty="0"/>
              <a:t>Install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Men velg nå </a:t>
            </a:r>
            <a:r>
              <a:rPr lang="en-US" b="1" dirty="0"/>
              <a:t>Wirelessly</a:t>
            </a:r>
            <a:r>
              <a:rPr lang="nb-NO" b="1" dirty="0"/>
              <a:t> </a:t>
            </a:r>
            <a:r>
              <a:rPr lang="nb-NO" dirty="0"/>
              <a:t>for å installere med</a:t>
            </a:r>
            <a:r>
              <a:rPr lang="nb-NO" b="1" dirty="0"/>
              <a:t> ota </a:t>
            </a:r>
            <a:r>
              <a:rPr lang="nb-NO" dirty="0"/>
              <a:t>(</a:t>
            </a:r>
            <a:r>
              <a:rPr lang="en-US" dirty="0"/>
              <a:t>over the air</a:t>
            </a:r>
            <a:r>
              <a:rPr lang="nb-NO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Konfigurasjonen kompileres og installeres over Wi-Fi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B62DF-4E62-4601-95DD-2AF1EA8C0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77" y="3620752"/>
            <a:ext cx="3638550" cy="295275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3F7101-B2EB-4108-8480-4056D574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71" y="1774093"/>
            <a:ext cx="4838700" cy="41338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8F2E32-254D-494E-A07A-4F4973D6666E}"/>
              </a:ext>
            </a:extLst>
          </p:cNvPr>
          <p:cNvSpPr/>
          <p:nvPr/>
        </p:nvSpPr>
        <p:spPr>
          <a:xfrm>
            <a:off x="6760308" y="2446215"/>
            <a:ext cx="4478215" cy="5392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20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1411"/>
            <a:ext cx="743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Loggen skal nå indikere at du har en sensor, men den har ingen verdi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Vi må derfor koble den til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Sørg for at mikrokontrolleren IKKE er tilkoblet Raspberry Pi (uten strøm) og bruk dupont-kablene til å koble etter skjemaet til høyre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BB3C7-5656-4E31-BC91-B069B7885A2A}"/>
              </a:ext>
            </a:extLst>
          </p:cNvPr>
          <p:cNvSpPr txBox="1"/>
          <p:nvPr/>
        </p:nvSpPr>
        <p:spPr>
          <a:xfrm>
            <a:off x="8775241" y="1774093"/>
            <a:ext cx="246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NodeMCU - HC-SR04</a:t>
            </a:r>
          </a:p>
          <a:p>
            <a:r>
              <a:rPr lang="en-US" dirty="0">
                <a:latin typeface="Consolas" panose="020B0609020204030204" pitchFamily="49" charset="0"/>
              </a:rPr>
              <a:t>     VV - VCC</a:t>
            </a:r>
          </a:p>
          <a:p>
            <a:r>
              <a:rPr lang="en-US" dirty="0">
                <a:latin typeface="Consolas" panose="020B0609020204030204" pitchFamily="49" charset="0"/>
              </a:rPr>
              <a:t>      G - GND</a:t>
            </a:r>
          </a:p>
          <a:p>
            <a:r>
              <a:rPr lang="en-US" dirty="0">
                <a:latin typeface="Consolas" panose="020B0609020204030204" pitchFamily="49" charset="0"/>
              </a:rPr>
              <a:t>     D1 - TRIG</a:t>
            </a:r>
          </a:p>
          <a:p>
            <a:r>
              <a:rPr lang="en-US" dirty="0">
                <a:latin typeface="Consolas" panose="020B0609020204030204" pitchFamily="49" charset="0"/>
              </a:rPr>
              <a:t>     D2 - ECHO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39DE6-ED42-48FE-B41B-7BC33C074E7C}"/>
              </a:ext>
            </a:extLst>
          </p:cNvPr>
          <p:cNvSpPr txBox="1"/>
          <p:nvPr/>
        </p:nvSpPr>
        <p:spPr>
          <a:xfrm>
            <a:off x="953477" y="3741576"/>
            <a:ext cx="10485854" cy="286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Advarsel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Vær oppmerksom på at HC-SR04 er en sensor som krever 5V, men pinnene på ESP8266 leverer kun 3.3V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Det er derfor vi benytter pinne VV (i nærheten av A0), som leverer samme spenning som strømforsyningen, i dette tilfellet 5V (fra USB). </a:t>
            </a:r>
            <a:r>
              <a:rPr lang="nb-NO" b="1" dirty="0"/>
              <a:t>Hvis du bruker en Amica-basert NodeMCU må du bruke Vin for VCC.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Dette betyr også at ECHO på pinne D2 bare sendes med 3.3V, som er noe svakt for denne sensoren og fører til at den ikke alltid oppfører seg helt riktig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Hvis du har planer om å bruke 5V-komponenter i et mer permanent oppsett må du ha en såkalt </a:t>
            </a:r>
            <a:r>
              <a:rPr lang="en-US" dirty="0">
                <a:hlinkClick r:id="rId2"/>
              </a:rPr>
              <a:t>level-shifter</a:t>
            </a:r>
            <a:r>
              <a:rPr lang="nb-NO" dirty="0"/>
              <a:t> som kan konvertere mellom 3.3V og 5V på alle pinnene du ønsker å bruke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Det er også bedre for helsen til ESP8266, spesielt pinne D1 som mottar et trigger-signal på 5V, som den egentlig ikke skal tåle (men det ser ut til å virke sånn delvis)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788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Installere ESPHome på en ESP8266 – del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1411"/>
            <a:ext cx="67442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Når alt er koblet sammen kan du koble til strøm igjen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Gå til </a:t>
            </a:r>
            <a:r>
              <a:rPr lang="en-US" sz="2000" b="1" dirty="0"/>
              <a:t>Overview</a:t>
            </a:r>
            <a:r>
              <a:rPr lang="nb-NO" sz="2000" dirty="0"/>
              <a:t> i Home Assistant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Du skal nå ha fått opp avstandsensoren i oversikten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Gratulerer!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Hvis du har lagt til noen av de andre enhetene fra de andre deltakerne vil du se at du har flere sensorer med identisk navn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Det anbefales å klikke inn, gå til tannhjulet og gi din enhet et unikt navn i Home Assistant, eller endre navnet på sensoren i ESPHome og laste opp ny konfigurasjon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BB3C7-5656-4E31-BC91-B069B7885A2A}"/>
              </a:ext>
            </a:extLst>
          </p:cNvPr>
          <p:cNvSpPr txBox="1"/>
          <p:nvPr/>
        </p:nvSpPr>
        <p:spPr>
          <a:xfrm>
            <a:off x="8775241" y="1774093"/>
            <a:ext cx="2463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NodeMCU - HC-SR04</a:t>
            </a:r>
          </a:p>
          <a:p>
            <a:r>
              <a:rPr lang="en-US" dirty="0">
                <a:latin typeface="Consolas" panose="020B0609020204030204" pitchFamily="49" charset="0"/>
              </a:rPr>
              <a:t>     VV - VCC</a:t>
            </a:r>
          </a:p>
          <a:p>
            <a:r>
              <a:rPr lang="en-US" dirty="0">
                <a:latin typeface="Consolas" panose="020B0609020204030204" pitchFamily="49" charset="0"/>
              </a:rPr>
              <a:t>      G - GND</a:t>
            </a:r>
          </a:p>
          <a:p>
            <a:r>
              <a:rPr lang="en-US" dirty="0">
                <a:latin typeface="Consolas" panose="020B0609020204030204" pitchFamily="49" charset="0"/>
              </a:rPr>
              <a:t>     D1 - TRIG</a:t>
            </a:r>
          </a:p>
          <a:p>
            <a:r>
              <a:rPr lang="en-US" dirty="0">
                <a:latin typeface="Consolas" panose="020B0609020204030204" pitchFamily="49" charset="0"/>
              </a:rPr>
              <a:t>     D2 - ECHO</a:t>
            </a:r>
          </a:p>
          <a:p>
            <a:endParaRPr lang="en-US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B9D166-7311-4085-BE74-57907A965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7" y="3333838"/>
            <a:ext cx="4829175" cy="638175"/>
          </a:xfrm>
          <a:prstGeom prst="rect">
            <a:avLst/>
          </a:prstGeom>
        </p:spPr>
      </p:pic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691D7C27-6005-4CD8-94E9-06FE236AA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61" y="3925673"/>
            <a:ext cx="3219061" cy="25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11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Lage automasjon i Home Assistant – 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774093"/>
            <a:ext cx="3920412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7" y="1774093"/>
            <a:ext cx="38051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Nå skal vi lage en automasjon som slår på lyset når avstandsensoren registrerer aktivitet, lar det stå på i 10 sekunder for deretter å slå det av igjen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Gå til </a:t>
            </a:r>
            <a:r>
              <a:rPr lang="en-US" b="1" dirty="0"/>
              <a:t>Configuration</a:t>
            </a:r>
            <a:r>
              <a:rPr lang="en-US" dirty="0"/>
              <a:t> / </a:t>
            </a:r>
            <a:r>
              <a:rPr lang="en-US" b="1" dirty="0"/>
              <a:t>Integrations</a:t>
            </a:r>
            <a:r>
              <a:rPr lang="en-US" dirty="0"/>
              <a:t> / </a:t>
            </a:r>
            <a:r>
              <a:rPr lang="en-US" b="1" dirty="0"/>
              <a:t>fv-demo-piX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Klikk på det blå pluss-ikonet ved</a:t>
            </a:r>
            <a:r>
              <a:rPr lang="nb-NO" b="1" dirty="0"/>
              <a:t> </a:t>
            </a:r>
            <a:r>
              <a:rPr lang="en-US" b="1" dirty="0"/>
              <a:t>Automations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Klikk på </a:t>
            </a:r>
            <a:r>
              <a:rPr lang="en-US" b="1" dirty="0"/>
              <a:t>Ultrasonic Sensor value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Du er nå inne i redigeringsmodus på en ny automasjon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71BD56-49F5-4B16-B33A-370F47C04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74" y="1344885"/>
            <a:ext cx="7247845" cy="3172266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7271924-B7E9-4536-BF9D-903B6F354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80" y="3714963"/>
            <a:ext cx="3144805" cy="277791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B5ECA8-A255-411E-86BC-73AA3F5A6739}"/>
              </a:ext>
            </a:extLst>
          </p:cNvPr>
          <p:cNvSpPr/>
          <p:nvPr/>
        </p:nvSpPr>
        <p:spPr>
          <a:xfrm>
            <a:off x="9209314" y="2015412"/>
            <a:ext cx="270588" cy="2705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7150AC-BBCF-4864-96C3-B4E723859D61}"/>
              </a:ext>
            </a:extLst>
          </p:cNvPr>
          <p:cNvSpPr/>
          <p:nvPr/>
        </p:nvSpPr>
        <p:spPr>
          <a:xfrm>
            <a:off x="7980184" y="4721289"/>
            <a:ext cx="1742313" cy="3966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29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400322" cy="1049460"/>
          </a:xfrm>
        </p:spPr>
        <p:txBody>
          <a:bodyPr>
            <a:normAutofit/>
          </a:bodyPr>
          <a:lstStyle/>
          <a:p>
            <a:r>
              <a:rPr lang="nb-NO" sz="4000" dirty="0"/>
              <a:t>Lage automasjon i Home Assistant – 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6" y="1774093"/>
            <a:ext cx="51425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Navngi</a:t>
            </a:r>
            <a:r>
              <a:rPr lang="nb-NO" sz="2400" dirty="0"/>
              <a:t> automasjonen din med en kort og konsis setning som beskriver hva den gjør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Husk at for denne automasjonen må du bruke </a:t>
            </a:r>
            <a:r>
              <a:rPr lang="nb-NO" sz="2400" b="1" dirty="0"/>
              <a:t>Mode: Restart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15956A-6CF8-4F24-B612-929E6D720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73" y="1556657"/>
            <a:ext cx="4876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1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Gå til </a:t>
            </a:r>
            <a:r>
              <a:rPr lang="nb-NO" dirty="0">
                <a:hlinkClick r:id="rId2"/>
              </a:rPr>
              <a:t>https://www.home-assistant.io/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Klikk videre til </a:t>
            </a:r>
            <a:r>
              <a:rPr lang="en-US" b="1" dirty="0"/>
              <a:t>Documentation</a:t>
            </a:r>
            <a:r>
              <a:rPr lang="en-US" dirty="0"/>
              <a:t> / </a:t>
            </a:r>
            <a:r>
              <a:rPr lang="en-US" b="1" dirty="0"/>
              <a:t>Installation</a:t>
            </a:r>
            <a:r>
              <a:rPr lang="en-US" dirty="0"/>
              <a:t> </a:t>
            </a:r>
            <a:r>
              <a:rPr lang="nb-NO" dirty="0"/>
              <a:t>(øverst til høyre)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Velg </a:t>
            </a:r>
            <a:r>
              <a:rPr lang="nb-NO" b="1" dirty="0"/>
              <a:t>Raspberry 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Scroll</a:t>
            </a:r>
            <a:r>
              <a:rPr lang="nb-NO" dirty="0"/>
              <a:t> ned til </a:t>
            </a:r>
            <a:r>
              <a:rPr lang="en-US" b="1" dirty="0"/>
              <a:t>Write the image to your installation media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Last ned </a:t>
            </a:r>
            <a:r>
              <a:rPr lang="nb-NO" dirty="0">
                <a:hlinkClick r:id="rId3"/>
              </a:rPr>
              <a:t>Balena Etcher</a:t>
            </a:r>
            <a:r>
              <a:rPr lang="nb-NO" dirty="0"/>
              <a:t>, installer det og start programmet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Velg </a:t>
            </a:r>
            <a:r>
              <a:rPr lang="nb-NO" b="1" dirty="0"/>
              <a:t>Flash from URL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Benytt URL for Raspberry Pi 4 64-bit: </a:t>
            </a:r>
            <a:r>
              <a:rPr lang="nb-NO" dirty="0">
                <a:hlinkClick r:id="rId4"/>
              </a:rPr>
              <a:t>https://github.com/home-assistant/operating-system/releases/download/7.5/haos_rpi4-64-7.5.img.xz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Lim inn adresse i feltet </a:t>
            </a:r>
            <a:r>
              <a:rPr lang="en-US" b="1" dirty="0"/>
              <a:t>Use Image URL</a:t>
            </a:r>
            <a:r>
              <a:rPr lang="nb-NO" dirty="0"/>
              <a:t> i Etcher</a:t>
            </a:r>
          </a:p>
        </p:txBody>
      </p:sp>
    </p:spTree>
    <p:extLst>
      <p:ext uri="{BB962C8B-B14F-4D97-AF65-F5344CB8AC3E}">
        <p14:creationId xmlns:p14="http://schemas.microsoft.com/office/powerpoint/2010/main" val="3717456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441301" cy="1049460"/>
          </a:xfrm>
        </p:spPr>
        <p:txBody>
          <a:bodyPr>
            <a:normAutofit fontScale="90000"/>
          </a:bodyPr>
          <a:lstStyle/>
          <a:p>
            <a:r>
              <a:rPr lang="nb-NO" sz="4000" dirty="0"/>
              <a:t>Lage automasjon i Home Assistant – del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6" y="1774093"/>
            <a:ext cx="5988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Gå deretter ned til </a:t>
            </a:r>
            <a:r>
              <a:rPr lang="nb-NO" sz="2400" b="1" dirty="0"/>
              <a:t>Triggers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Device </a:t>
            </a:r>
            <a:r>
              <a:rPr lang="nb-NO" sz="2400" dirty="0"/>
              <a:t>og type</a:t>
            </a:r>
            <a:r>
              <a:rPr lang="nb-NO" sz="2400" b="1" dirty="0"/>
              <a:t> trigger </a:t>
            </a:r>
            <a:r>
              <a:rPr lang="nb-NO" sz="2400" dirty="0"/>
              <a:t>skal være automatisk lagt inn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Fyll inn </a:t>
            </a:r>
            <a:r>
              <a:rPr lang="en-US" sz="2400" b="1" dirty="0"/>
              <a:t>Above</a:t>
            </a:r>
            <a:r>
              <a:rPr lang="nb-NO" sz="2400" b="1" dirty="0"/>
              <a:t>: 0</a:t>
            </a:r>
            <a:r>
              <a:rPr lang="nb-NO" sz="2400" dirty="0"/>
              <a:t> og </a:t>
            </a:r>
            <a:r>
              <a:rPr lang="en-US" sz="2400" b="1" dirty="0"/>
              <a:t>Below</a:t>
            </a:r>
            <a:r>
              <a:rPr lang="nb-NO" sz="2400" b="1" dirty="0"/>
              <a:t>: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dirty="0"/>
              <a:t>Dette betyr i praksis at vi kun bruker det faktum at </a:t>
            </a:r>
            <a:r>
              <a:rPr lang="nb-NO" sz="2400" i="1" dirty="0"/>
              <a:t>noe</a:t>
            </a:r>
            <a:r>
              <a:rPr lang="nb-NO" sz="2400" dirty="0"/>
              <a:t> er detektert, avstanden benytter vi ikke i denne automasjonen, mest fordi uten </a:t>
            </a:r>
            <a:r>
              <a:rPr lang="en-US" sz="2400" dirty="0"/>
              <a:t>level-shifter</a:t>
            </a:r>
            <a:r>
              <a:rPr lang="nb-NO" sz="2400" dirty="0"/>
              <a:t> er ikke verdiene veldig stabile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53305E-565D-4CF7-9593-9B2B9538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22" y="92074"/>
            <a:ext cx="41243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7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01CA-B431-4E11-AC68-EF1A28E9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441301" cy="1049460"/>
          </a:xfrm>
        </p:spPr>
        <p:txBody>
          <a:bodyPr>
            <a:normAutofit fontScale="90000"/>
          </a:bodyPr>
          <a:lstStyle/>
          <a:p>
            <a:r>
              <a:rPr lang="nb-NO" sz="4000" dirty="0"/>
              <a:t>Lage automasjon i Home Assistant – del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81C4-C0D9-4E0B-9FB3-557F67F6D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74093"/>
            <a:ext cx="6547337" cy="431409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nb-NO" b="1" dirty="0"/>
          </a:p>
          <a:p>
            <a:endParaRPr lang="nb-NO" b="1" dirty="0"/>
          </a:p>
          <a:p>
            <a:endParaRPr lang="nb-NO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1A031-E2F4-480C-B661-2EFF0FEA1785}"/>
              </a:ext>
            </a:extLst>
          </p:cNvPr>
          <p:cNvSpPr txBox="1"/>
          <p:nvPr/>
        </p:nvSpPr>
        <p:spPr>
          <a:xfrm>
            <a:off x="953475" y="1774094"/>
            <a:ext cx="60444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Hopp over </a:t>
            </a:r>
            <a:r>
              <a:rPr lang="en-US" sz="2000" b="1" dirty="0"/>
              <a:t>Conditions</a:t>
            </a:r>
            <a:r>
              <a:rPr lang="nb-NO" sz="2000" dirty="0"/>
              <a:t> og ned til </a:t>
            </a:r>
            <a:r>
              <a:rPr lang="en-US" sz="2000" b="1" dirty="0"/>
              <a:t>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Legg inn en</a:t>
            </a:r>
            <a:r>
              <a:rPr lang="nb-NO" sz="2000" b="1" dirty="0"/>
              <a:t> </a:t>
            </a:r>
            <a:r>
              <a:rPr lang="en-US" sz="2000" b="1" dirty="0"/>
              <a:t>Turn on 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Legg inn en</a:t>
            </a:r>
            <a:r>
              <a:rPr lang="nb-NO" sz="2000" b="1" dirty="0"/>
              <a:t> </a:t>
            </a:r>
            <a:r>
              <a:rPr lang="en-US" sz="2000" b="1" dirty="0"/>
              <a:t>Delay</a:t>
            </a:r>
            <a:r>
              <a:rPr lang="nb-NO" sz="2000" b="1" dirty="0"/>
              <a:t> 10s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Legg inn en</a:t>
            </a:r>
            <a:r>
              <a:rPr lang="nb-NO" sz="2000" b="1" dirty="0"/>
              <a:t> </a:t>
            </a:r>
            <a:r>
              <a:rPr lang="en-US" sz="2000" b="1" dirty="0"/>
              <a:t>Turn off 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Klikk</a:t>
            </a:r>
            <a:r>
              <a:rPr lang="nb-NO" sz="2000" b="1" dirty="0"/>
              <a:t> </a:t>
            </a:r>
            <a:r>
              <a:rPr lang="en-US" sz="2000" b="1" dirty="0"/>
              <a:t>Save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Voila</a:t>
            </a:r>
            <a:r>
              <a:rPr lang="nb-NO" sz="2000" b="1" dirty="0"/>
              <a:t>! </a:t>
            </a:r>
            <a:r>
              <a:rPr lang="nb-NO" sz="2000" dirty="0"/>
              <a:t>Din første automasjon skal nå virke!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Beveg noe foran sensoren og lyset skal slå seg på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Det skal slå seg automatisk av igjen etter 10 sekunder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/>
              <a:t>Hver gang lyset aktiveres restartes automasjonen og lyset fortsetter i 10 sekunder til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3305E-565D-4CF7-9593-9B2B9538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6122" y="99579"/>
            <a:ext cx="4124325" cy="63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29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BF9-1650-4A7E-8F33-4231727C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564E2-3EC3-4D96-8DDF-6C04E834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noProof="0" dirty="0"/>
              <a:t>Vi har installert Home Assistant, Node-RED og ESPHome</a:t>
            </a:r>
          </a:p>
          <a:p>
            <a:r>
              <a:rPr lang="nb-NO" noProof="0" dirty="0"/>
              <a:t>Vi har koblet opp to smarthusenheter man kan </a:t>
            </a:r>
            <a:r>
              <a:rPr lang="nb-NO" noProof="0" dirty="0">
                <a:hlinkClick r:id="rId2"/>
              </a:rPr>
              <a:t>kjøpe</a:t>
            </a:r>
            <a:r>
              <a:rPr lang="nb-NO" noProof="0" dirty="0"/>
              <a:t>, en Shelly Plug S (10A) og en Shelly 1PM (16A)</a:t>
            </a:r>
          </a:p>
          <a:p>
            <a:r>
              <a:rPr lang="nb-NO" noProof="0" dirty="0"/>
              <a:t>Vi har konfigurert og installert en gjør-det-selv-sensor (DIY) med en ESP8266 og en HC-SR04 avstandsensor ved hjelp av ESPHome</a:t>
            </a:r>
          </a:p>
          <a:p>
            <a:r>
              <a:rPr lang="nb-NO" noProof="0" dirty="0"/>
              <a:t>Vi har lest badetemperatur fra et ikke-offentlig API fra en nettside med Node-RED og gjort det tilgjengelig som en sensor i Home Assistant</a:t>
            </a:r>
          </a:p>
          <a:p>
            <a:r>
              <a:rPr lang="nb-NO" noProof="0" dirty="0"/>
              <a:t>Vi har lagd en automasjon for å slå lyset av/på basert på vår egen avstandsensor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63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BF9-1650-4A7E-8F33-4231727C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Veien videre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564E2-3EC3-4D96-8DDF-6C04E834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Backup! Backup! Backup!</a:t>
            </a:r>
          </a:p>
          <a:p>
            <a:pPr lvl="1"/>
            <a:r>
              <a:rPr lang="nb-NO" dirty="0">
                <a:hlinkClick r:id="rId2"/>
              </a:rPr>
              <a:t>https://habackup.io/</a:t>
            </a:r>
            <a:endParaRPr lang="nb-NO" dirty="0"/>
          </a:p>
          <a:p>
            <a:pPr lvl="2"/>
            <a:r>
              <a:rPr lang="nb-NO" dirty="0"/>
              <a:t>Automatisk sikkerhetskopi av hele installasjonen til Google Drive</a:t>
            </a:r>
          </a:p>
          <a:p>
            <a:pPr lvl="1"/>
            <a:r>
              <a:rPr lang="nb-NO" dirty="0"/>
              <a:t>SD-kort går alltid i stykker!</a:t>
            </a:r>
          </a:p>
          <a:p>
            <a:pPr lvl="1"/>
            <a:r>
              <a:rPr lang="nb-NO" dirty="0"/>
              <a:t>SSD anbefales sterkt til en mer permanent installasjon</a:t>
            </a:r>
          </a:p>
          <a:p>
            <a:r>
              <a:rPr lang="nb-NO" dirty="0"/>
              <a:t>Bruk integrasjonen </a:t>
            </a:r>
            <a:r>
              <a:rPr lang="nb-NO" b="1" dirty="0"/>
              <a:t>WLED</a:t>
            </a:r>
            <a:r>
              <a:rPr lang="nb-NO" dirty="0"/>
              <a:t> for å lage dine egne LED-lysstriper</a:t>
            </a:r>
          </a:p>
          <a:p>
            <a:pPr lvl="1"/>
            <a:r>
              <a:rPr lang="nb-NO" dirty="0">
                <a:hlinkClick r:id="rId3"/>
              </a:rPr>
              <a:t>https://wled.me/</a:t>
            </a:r>
            <a:endParaRPr lang="nb-NO" dirty="0"/>
          </a:p>
          <a:p>
            <a:r>
              <a:rPr lang="nb-NO" dirty="0"/>
              <a:t>Installer </a:t>
            </a:r>
            <a:r>
              <a:rPr lang="en-US" dirty="0"/>
              <a:t>Home Assistant Community Store </a:t>
            </a:r>
            <a:r>
              <a:rPr lang="nb-NO" dirty="0"/>
              <a:t>(</a:t>
            </a:r>
            <a:r>
              <a:rPr lang="nb-NO" b="1" dirty="0"/>
              <a:t>HACS</a:t>
            </a:r>
            <a:r>
              <a:rPr lang="nb-NO" dirty="0"/>
              <a:t>) for å legge til uoffisielle integrasjoner og holde de oppdaterte (Node-RED Companion er der)</a:t>
            </a:r>
          </a:p>
          <a:p>
            <a:pPr lvl="1"/>
            <a:r>
              <a:rPr lang="nb-NO" dirty="0">
                <a:hlinkClick r:id="rId4"/>
              </a:rPr>
              <a:t>https://hacs.xyz/</a:t>
            </a:r>
            <a:endParaRPr lang="nb-NO" dirty="0"/>
          </a:p>
          <a:p>
            <a:r>
              <a:rPr lang="nb-NO" dirty="0"/>
              <a:t>Installer </a:t>
            </a:r>
            <a:r>
              <a:rPr lang="nb-NO" b="1" dirty="0"/>
              <a:t>Mosquitto</a:t>
            </a:r>
            <a:r>
              <a:rPr lang="nb-NO" dirty="0"/>
              <a:t> add-on for å kunne integrere enheter som støtter MQTT</a:t>
            </a:r>
          </a:p>
          <a:p>
            <a:r>
              <a:rPr lang="nb-NO" dirty="0"/>
              <a:t>Ta kontroll over </a:t>
            </a:r>
            <a:r>
              <a:rPr lang="en-US" b="1" dirty="0"/>
              <a:t>Overview</a:t>
            </a:r>
            <a:r>
              <a:rPr lang="nb-NO" dirty="0"/>
              <a:t> og lag ditt eget </a:t>
            </a:r>
            <a:r>
              <a:rPr lang="en-US" dirty="0"/>
              <a:t>dashboard</a:t>
            </a:r>
            <a:r>
              <a:rPr lang="nb-NO" dirty="0"/>
              <a:t> (</a:t>
            </a:r>
            <a:r>
              <a:rPr lang="en-US" dirty="0"/>
              <a:t>Lovelace</a:t>
            </a:r>
            <a:r>
              <a:rPr lang="nb-N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2607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FBF9-1650-4A7E-8F33-4231727C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b-NO" sz="7200" dirty="0"/>
              <a:t>Takk for meg!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564E2-3EC3-4D96-8DDF-6C04E834A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020" y="3980997"/>
            <a:ext cx="4711960" cy="1603375"/>
          </a:xfrm>
        </p:spPr>
        <p:txBody>
          <a:bodyPr>
            <a:normAutofit/>
          </a:bodyPr>
          <a:lstStyle/>
          <a:p>
            <a:r>
              <a:rPr lang="en-US" dirty="0"/>
              <a:t>Twitter: @robinsmidsrod</a:t>
            </a:r>
          </a:p>
          <a:p>
            <a:r>
              <a:rPr lang="en-US" dirty="0"/>
              <a:t>Discord: </a:t>
            </a:r>
            <a:r>
              <a:rPr lang="en-US" b="0" i="0" dirty="0">
                <a:effectLst/>
                <a:latin typeface="Whitney"/>
              </a:rPr>
              <a:t>robinsmidsrod#3915</a:t>
            </a:r>
          </a:p>
          <a:p>
            <a:r>
              <a:rPr lang="en-US" dirty="0">
                <a:latin typeface="Whitney"/>
              </a:rPr>
              <a:t>E-post: robin@smidsrod.no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CAC49-C112-452E-870B-803211307F0A}"/>
              </a:ext>
            </a:extLst>
          </p:cNvPr>
          <p:cNvSpPr txBox="1"/>
          <p:nvPr/>
        </p:nvSpPr>
        <p:spPr>
          <a:xfrm>
            <a:off x="838200" y="5971592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Presentasjon tilgjengelig her:</a:t>
            </a:r>
          </a:p>
          <a:p>
            <a:pPr algn="ctr"/>
            <a:r>
              <a:rPr lang="en-US" dirty="0"/>
              <a:t>https://github.com/Horten-Folkeverksted/presentasjoner</a:t>
            </a:r>
          </a:p>
        </p:txBody>
      </p:sp>
    </p:spTree>
    <p:extLst>
      <p:ext uri="{BB962C8B-B14F-4D97-AF65-F5344CB8AC3E}">
        <p14:creationId xmlns:p14="http://schemas.microsoft.com/office/powerpoint/2010/main" val="2823111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Sett SD-kortet inn i SD-kort-leseren. Husk at den skal klikke helt på plass – se indikator på leseren for hvilken retning SD-kortet skal settes inn.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Sett SD-kortleseren inn i en ledig USB-port på datamaskinen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Trykk </a:t>
            </a:r>
            <a:r>
              <a:rPr lang="en-US" b="1" dirty="0"/>
              <a:t>Cancel</a:t>
            </a:r>
            <a:r>
              <a:rPr lang="nb-NO" b="1" dirty="0"/>
              <a:t>/Avbryt</a:t>
            </a:r>
            <a:r>
              <a:rPr lang="nb-NO" dirty="0"/>
              <a:t> hvis du får opp noen meldinger om formatering av lagringsmedia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Klikk </a:t>
            </a:r>
            <a:r>
              <a:rPr lang="nb-NO" b="1" dirty="0"/>
              <a:t>Select target</a:t>
            </a:r>
            <a:r>
              <a:rPr lang="nb-NO" dirty="0"/>
              <a:t> i Etcher</a:t>
            </a:r>
            <a:endParaRPr lang="nb-NO" b="1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Velg SD-kortet du akkurat satt inn. </a:t>
            </a:r>
            <a:r>
              <a:rPr lang="nb-NO" b="1" dirty="0"/>
              <a:t>OBS: Hvis du velger feil media her kan du risikere å slette hele harddisken på maskinen din!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Klikk </a:t>
            </a:r>
            <a:r>
              <a:rPr lang="nb-NO" b="1" dirty="0"/>
              <a:t>Flash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Vent på at SD-kortet blir skrevet ferdig.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Ta ut SD-kortleseren fra USB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Hvis du skal benytte Ethernet (ikke Wi-Fi) for nettverkstilknytning er SD-kortet nå klart til bruk i Raspberry Pi-en</a:t>
            </a:r>
          </a:p>
        </p:txBody>
      </p:sp>
    </p:spTree>
    <p:extLst>
      <p:ext uri="{BB962C8B-B14F-4D97-AF65-F5344CB8AC3E}">
        <p14:creationId xmlns:p14="http://schemas.microsoft.com/office/powerpoint/2010/main" val="260814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A13E-C4CC-4DA8-A0F2-E2CE971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Home Assistant – del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C004-B5AF-49CE-8B74-D06DD771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b="1" dirty="0"/>
              <a:t>Hvis du skal bruke Wi-Fi må vi sette det opp før første start av Pi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Sett SD-kortleseren inn igjen i datamaskinen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Trykk igjen </a:t>
            </a:r>
            <a:r>
              <a:rPr lang="en-US" b="1" dirty="0"/>
              <a:t>Cancel</a:t>
            </a:r>
            <a:r>
              <a:rPr lang="nb-NO" b="1" dirty="0"/>
              <a:t>/Avbryt</a:t>
            </a:r>
            <a:r>
              <a:rPr lang="nb-NO" dirty="0"/>
              <a:t> hvis du får opp melding om formatering av lagringsmedia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Finn lagringsmedia med navn </a:t>
            </a:r>
            <a:r>
              <a:rPr lang="nb-NO" b="1" dirty="0"/>
              <a:t>hassos-boot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Opprett mappen </a:t>
            </a:r>
            <a:r>
              <a:rPr lang="en-US" b="1" dirty="0"/>
              <a:t>config</a:t>
            </a:r>
            <a:r>
              <a:rPr lang="nb-NO" b="1" dirty="0"/>
              <a:t> </a:t>
            </a:r>
            <a:r>
              <a:rPr lang="nb-NO" dirty="0"/>
              <a:t>og gå inn i den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Opprett mappen </a:t>
            </a:r>
            <a:r>
              <a:rPr lang="en-US" b="1" dirty="0"/>
              <a:t>network</a:t>
            </a:r>
            <a:r>
              <a:rPr lang="nb-NO" dirty="0"/>
              <a:t> og gå inn i den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Opprett tekst-dokumentet </a:t>
            </a:r>
            <a:r>
              <a:rPr lang="en-US" b="1" dirty="0"/>
              <a:t>my-network</a:t>
            </a:r>
            <a:r>
              <a:rPr lang="nb-NO" dirty="0"/>
              <a:t> og åpne det i </a:t>
            </a:r>
            <a:r>
              <a:rPr lang="en-US" dirty="0"/>
              <a:t>Notepad</a:t>
            </a:r>
          </a:p>
        </p:txBody>
      </p:sp>
    </p:spTree>
    <p:extLst>
      <p:ext uri="{BB962C8B-B14F-4D97-AF65-F5344CB8AC3E}">
        <p14:creationId xmlns:p14="http://schemas.microsoft.com/office/powerpoint/2010/main" val="3587797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4935</Words>
  <Application>Microsoft Office PowerPoint</Application>
  <PresentationFormat>Widescreen</PresentationFormat>
  <Paragraphs>681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Consolas</vt:lpstr>
      <vt:lpstr>Whitney</vt:lpstr>
      <vt:lpstr>Office Theme</vt:lpstr>
      <vt:lpstr>Smarthus</vt:lpstr>
      <vt:lpstr>Robin Smidsrød</vt:lpstr>
      <vt:lpstr>Agenda</vt:lpstr>
      <vt:lpstr>Hva er Home Assistant?</vt:lpstr>
      <vt:lpstr>Hva er Node-RED?</vt:lpstr>
      <vt:lpstr>Hva er ESPHome?</vt:lpstr>
      <vt:lpstr>Installasjon av Home Assistant – del 1</vt:lpstr>
      <vt:lpstr>Installasjon av Home Assistant – del 2</vt:lpstr>
      <vt:lpstr>Installasjon av Home Assistant – del 3</vt:lpstr>
      <vt:lpstr>Installasjon av Home Assistant – del 4</vt:lpstr>
      <vt:lpstr>Installasjon av Home Assistant – del 5</vt:lpstr>
      <vt:lpstr>Installasjon av Home Assistant – del 6</vt:lpstr>
      <vt:lpstr>Installasjon av Home Assistant – del 7</vt:lpstr>
      <vt:lpstr>Installasjon av Home Assistant – del 8</vt:lpstr>
      <vt:lpstr>Demo av Home Assistant</vt:lpstr>
      <vt:lpstr>Installasjon av Home Assistant – del 9</vt:lpstr>
      <vt:lpstr>Installasjon av Home Assistant – del 10</vt:lpstr>
      <vt:lpstr>Installasjon av Home Assistant – del 11</vt:lpstr>
      <vt:lpstr>Installasjon av Home Assistant – del 12</vt:lpstr>
      <vt:lpstr>Installasjon av Home Assistant – del 13</vt:lpstr>
      <vt:lpstr>Installasjon av Home Assistant – del 14</vt:lpstr>
      <vt:lpstr>Koble opp Shelly Plug S til Wi-Fi – del 1</vt:lpstr>
      <vt:lpstr>Koble opp Shelly Plug S til Wi-Fi – del 2</vt:lpstr>
      <vt:lpstr>Koble opp Shelly Plug S til Wi-Fi – del 3</vt:lpstr>
      <vt:lpstr>Koble opp Shelly Plug S til Wi-Fi – del 4</vt:lpstr>
      <vt:lpstr>Koble opp Shelly Plug S til Wi-Fi – del 5</vt:lpstr>
      <vt:lpstr>Koble opp Shelly Plug S til Wi-Fi – del 6</vt:lpstr>
      <vt:lpstr>Koble opp Shelly Plug S til Wi-Fi – del 7</vt:lpstr>
      <vt:lpstr>Koble opp Shelly Plug S til Wi-Fi – del 7</vt:lpstr>
      <vt:lpstr>Koble opp Shelly 1PM til Wi-Fi</vt:lpstr>
      <vt:lpstr>Koble opp Shelly 1PM til Wi-Fi – del 1</vt:lpstr>
      <vt:lpstr>Koble opp Shelly 1PM til Wi-Fi – del 2</vt:lpstr>
      <vt:lpstr>Koble opp Shelly 1PM til Wi-Fi – del 3</vt:lpstr>
      <vt:lpstr>Koble opp Shelly 1PM til Wi-Fi – del 4</vt:lpstr>
      <vt:lpstr>Kontroller Shelly Plug S og 1PM i Home Assistant</vt:lpstr>
      <vt:lpstr>Installasjon av Node-RED – del 1</vt:lpstr>
      <vt:lpstr>Installasjon av Node-RED – del 2</vt:lpstr>
      <vt:lpstr>Installasjon av Node-RED – del 3</vt:lpstr>
      <vt:lpstr>Installasjon av Node-RED – del 4</vt:lpstr>
      <vt:lpstr>Installasjon av Node-RED – del 5</vt:lpstr>
      <vt:lpstr>Installasjon av Node-RED – del 6</vt:lpstr>
      <vt:lpstr>Installasjon av Node-RED – del 7</vt:lpstr>
      <vt:lpstr>Installasjon av Node-RED – del 8</vt:lpstr>
      <vt:lpstr>Installasjon av Node-RED – del 9</vt:lpstr>
      <vt:lpstr>Installasjon av Node-RED – del 10</vt:lpstr>
      <vt:lpstr>Installasjon av Node-RED – del 11</vt:lpstr>
      <vt:lpstr>Hente badetemperatur fra badetassen.no – del 1</vt:lpstr>
      <vt:lpstr>Hente badetemperatur fra badetassen.no – del 2</vt:lpstr>
      <vt:lpstr>Hente badetemperatur fra badetassen.no – del 3</vt:lpstr>
      <vt:lpstr>Hente badetemperatur fra badetassen.no – del 4</vt:lpstr>
      <vt:lpstr>Hente badetemperatur fra badetassen.no – del 5</vt:lpstr>
      <vt:lpstr>Hente badetemperatur fra badetassen.no – del 6</vt:lpstr>
      <vt:lpstr>Hente badetemperatur fra badetassen.no – del 7</vt:lpstr>
      <vt:lpstr>Hente badetemperatur fra badetassen.no – del 8</vt:lpstr>
      <vt:lpstr>Installasjon av ESPHome</vt:lpstr>
      <vt:lpstr>Installere ESPHome på en ESP8266 – del 1</vt:lpstr>
      <vt:lpstr>Installere ESPHome på en ESP8266 – del 2</vt:lpstr>
      <vt:lpstr>Installere ESPHome på en ESP8266 – del 3</vt:lpstr>
      <vt:lpstr>Installere ESPHome på en ESP8266 – del 4</vt:lpstr>
      <vt:lpstr>Installere ESPHome på en ESP8266 – del 5</vt:lpstr>
      <vt:lpstr>Installere ESPHome på en ESP8266 – del 6</vt:lpstr>
      <vt:lpstr>Installere ESPHome på en ESP8266 – del 7</vt:lpstr>
      <vt:lpstr>Installere ESPHome på en ESP8266 – del 8</vt:lpstr>
      <vt:lpstr>Installere ESPHome på en ESP8266 – del 9</vt:lpstr>
      <vt:lpstr>Installere ESPHome på en ESP8266 – del 10</vt:lpstr>
      <vt:lpstr>Installere ESPHome på en ESP8266 – del 11</vt:lpstr>
      <vt:lpstr>Installere ESPHome på en ESP8266 – del 12</vt:lpstr>
      <vt:lpstr>Lage automasjon i Home Assistant – del 1</vt:lpstr>
      <vt:lpstr>Lage automasjon i Home Assistant – del 2</vt:lpstr>
      <vt:lpstr>Lage automasjon i Home Assistant – del 3</vt:lpstr>
      <vt:lpstr>Lage automasjon i Home Assistant – del 4</vt:lpstr>
      <vt:lpstr>Oppsummering</vt:lpstr>
      <vt:lpstr>Veien videre</vt:lpstr>
      <vt:lpstr>Takk for meg!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Smarthus</dc:title>
  <dc:creator>Robin Smidsrød</dc:creator>
  <cp:lastModifiedBy>Robin Smidsrød</cp:lastModifiedBy>
  <cp:revision>47</cp:revision>
  <dcterms:created xsi:type="dcterms:W3CDTF">2021-08-01T13:38:38Z</dcterms:created>
  <dcterms:modified xsi:type="dcterms:W3CDTF">2022-04-20T13:59:24Z</dcterms:modified>
</cp:coreProperties>
</file>